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50" r:id="rId2"/>
    <p:sldMasterId id="2147483664" r:id="rId3"/>
    <p:sldMasterId id="2147483656" r:id="rId4"/>
    <p:sldMasterId id="2147483673" r:id="rId5"/>
    <p:sldMasterId id="2147483666" r:id="rId6"/>
    <p:sldMasterId id="2147483678" r:id="rId7"/>
    <p:sldMasterId id="2147483685" r:id="rId8"/>
    <p:sldMasterId id="2147483686" r:id="rId9"/>
  </p:sldMasterIdLst>
  <p:notesMasterIdLst>
    <p:notesMasterId r:id="rId39"/>
  </p:notesMasterIdLst>
  <p:sldIdLst>
    <p:sldId id="265" r:id="rId10"/>
    <p:sldId id="280" r:id="rId11"/>
    <p:sldId id="282" r:id="rId12"/>
    <p:sldId id="283" r:id="rId13"/>
    <p:sldId id="285" r:id="rId14"/>
    <p:sldId id="320" r:id="rId15"/>
    <p:sldId id="292" r:id="rId16"/>
    <p:sldId id="293" r:id="rId17"/>
    <p:sldId id="294" r:id="rId18"/>
    <p:sldId id="295" r:id="rId19"/>
    <p:sldId id="299" r:id="rId20"/>
    <p:sldId id="300" r:id="rId21"/>
    <p:sldId id="301" r:id="rId22"/>
    <p:sldId id="302" r:id="rId23"/>
    <p:sldId id="303" r:id="rId24"/>
    <p:sldId id="305" r:id="rId25"/>
    <p:sldId id="306" r:id="rId26"/>
    <p:sldId id="307" r:id="rId27"/>
    <p:sldId id="308" r:id="rId28"/>
    <p:sldId id="310" r:id="rId29"/>
    <p:sldId id="311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27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B"/>
    <a:srgbClr val="E7ECF7"/>
    <a:srgbClr val="DFECF7"/>
    <a:srgbClr val="A50000"/>
    <a:srgbClr val="FF0000"/>
    <a:srgbClr val="006400"/>
    <a:srgbClr val="0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7" autoAdjust="0"/>
    <p:restoredTop sz="94766" autoAdjust="0"/>
  </p:normalViewPr>
  <p:slideViewPr>
    <p:cSldViewPr snapToGrid="0">
      <p:cViewPr>
        <p:scale>
          <a:sx n="100" d="100"/>
          <a:sy n="100" d="100"/>
        </p:scale>
        <p:origin x="-570" y="-72"/>
      </p:cViewPr>
      <p:guideLst>
        <p:guide orient="horz" pos="373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17" Type="http://schemas.openxmlformats.org/officeDocument/2006/relationships/slide" Target="slides/slide21.xml"/><Relationship Id="rId2" Type="http://schemas.openxmlformats.org/officeDocument/2006/relationships/slide" Target="slides/slide5.xml"/><Relationship Id="rId16" Type="http://schemas.openxmlformats.org/officeDocument/2006/relationships/slide" Target="slides/slide20.xml"/><Relationship Id="rId1" Type="http://schemas.openxmlformats.org/officeDocument/2006/relationships/slide" Target="slides/slide2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5" Type="http://schemas.openxmlformats.org/officeDocument/2006/relationships/slide" Target="slides/slide19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2F7A564C-3847-49D3-901C-BD03B16FB5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84E93-7E1C-4400-9D54-2E90AB6C7E0E}" type="slidenum">
              <a:rPr lang="en-US"/>
              <a:pPr/>
              <a:t>1</a:t>
            </a:fld>
            <a:endParaRPr lang="en-US"/>
          </a:p>
        </p:txBody>
      </p:sp>
      <p:sp>
        <p:nvSpPr>
          <p:cNvPr id="67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Photo Credit: © Getty Images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539FD-D6AC-444A-B0E5-C60D5C298062}" type="slidenum">
              <a:rPr lang="en-US"/>
              <a:pPr/>
              <a:t>10</a:t>
            </a:fld>
            <a:endParaRPr lang="en-US"/>
          </a:p>
        </p:txBody>
      </p:sp>
      <p:sp>
        <p:nvSpPr>
          <p:cNvPr id="129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8C5DA-36F2-4D56-8469-D38DB448B5B7}" type="slidenum">
              <a:rPr lang="en-US"/>
              <a:pPr/>
              <a:t>11</a:t>
            </a:fld>
            <a:endParaRPr lang="en-US"/>
          </a:p>
        </p:txBody>
      </p:sp>
      <p:sp>
        <p:nvSpPr>
          <p:cNvPr id="130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81DFB-56D2-477C-970A-665760C3DB25}" type="slidenum">
              <a:rPr lang="en-US"/>
              <a:pPr/>
              <a:t>12</a:t>
            </a:fld>
            <a:endParaRPr lang="en-US"/>
          </a:p>
        </p:txBody>
      </p:sp>
      <p:sp>
        <p:nvSpPr>
          <p:cNvPr id="130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10CD3-F914-49FA-9AF4-328534A796E9}" type="slidenum">
              <a:rPr lang="en-US"/>
              <a:pPr/>
              <a:t>13</a:t>
            </a:fld>
            <a:endParaRPr lang="en-US"/>
          </a:p>
        </p:txBody>
      </p:sp>
      <p:sp>
        <p:nvSpPr>
          <p:cNvPr id="130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E21F5-F67C-4595-935F-7214653B65E7}" type="slidenum">
              <a:rPr lang="en-US"/>
              <a:pPr/>
              <a:t>14</a:t>
            </a:fld>
            <a:endParaRPr lang="en-US"/>
          </a:p>
        </p:txBody>
      </p:sp>
      <p:sp>
        <p:nvSpPr>
          <p:cNvPr id="130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F5B0D-B5D8-44EC-90C0-76FC0B489974}" type="slidenum">
              <a:rPr lang="en-US"/>
              <a:pPr/>
              <a:t>15</a:t>
            </a:fld>
            <a:endParaRPr lang="en-US"/>
          </a:p>
        </p:txBody>
      </p:sp>
      <p:sp>
        <p:nvSpPr>
          <p:cNvPr id="130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4AE57-AA2F-473E-9461-9A1022A2F641}" type="slidenum">
              <a:rPr lang="en-US"/>
              <a:pPr/>
              <a:t>16</a:t>
            </a:fld>
            <a:endParaRPr lang="en-US"/>
          </a:p>
        </p:txBody>
      </p:sp>
      <p:sp>
        <p:nvSpPr>
          <p:cNvPr id="131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shoulder joint has a ball-and-socket joint.</a:t>
            </a: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302B5-AC5C-416F-A411-5BB55A867848}" type="slidenum">
              <a:rPr lang="en-US"/>
              <a:pPr/>
              <a:t>17</a:t>
            </a:fld>
            <a:endParaRPr lang="en-US"/>
          </a:p>
        </p:txBody>
      </p:sp>
      <p:sp>
        <p:nvSpPr>
          <p:cNvPr id="131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knee is a hinge joint.,</a:t>
            </a: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9D526-1E52-4905-9CE7-5529B030EABB}" type="slidenum">
              <a:rPr lang="en-US"/>
              <a:pPr/>
              <a:t>18</a:t>
            </a:fld>
            <a:endParaRPr lang="en-US"/>
          </a:p>
        </p:txBody>
      </p:sp>
      <p:sp>
        <p:nvSpPr>
          <p:cNvPr id="131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elbow has a pivot joint.</a:t>
            </a: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8244B-6180-421A-B149-E96510EBBC56}" type="slidenum">
              <a:rPr lang="en-US"/>
              <a:pPr/>
              <a:t>19</a:t>
            </a:fld>
            <a:endParaRPr lang="en-US"/>
          </a:p>
        </p:txBody>
      </p:sp>
      <p:sp>
        <p:nvSpPr>
          <p:cNvPr id="132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joint at the base of your thumb is a saddle joint.</a:t>
            </a: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9094D-C29C-47E5-A1ED-6AB31714DDA7}" type="slidenum">
              <a:rPr lang="en-US"/>
              <a:pPr/>
              <a:t>2</a:t>
            </a:fld>
            <a:endParaRPr lang="en-US"/>
          </a:p>
        </p:txBody>
      </p:sp>
      <p:sp>
        <p:nvSpPr>
          <p:cNvPr id="1260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A8E01-F5E6-42C3-AA3A-E06246E2B90C}" type="slidenum">
              <a:rPr lang="en-US"/>
              <a:pPr/>
              <a:t>20</a:t>
            </a:fld>
            <a:endParaRPr lang="en-US"/>
          </a:p>
        </p:txBody>
      </p:sp>
      <p:sp>
        <p:nvSpPr>
          <p:cNvPr id="132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knee joint is protected by cartilage and bursae. The ligaments hold the bones composing the knee joint—femur, patella, tibia, and fibula—together. </a:t>
            </a:r>
            <a:endParaRPr lang="en-US" b="1" i="1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68686-D77F-4864-AD44-617E58CF0425}" type="slidenum">
              <a:rPr lang="en-US"/>
              <a:pPr/>
              <a:t>21</a:t>
            </a:fld>
            <a:endParaRPr lang="en-US"/>
          </a:p>
        </p:txBody>
      </p:sp>
      <p:sp>
        <p:nvSpPr>
          <p:cNvPr id="132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3CD25-C0EF-4133-9031-4269E0701965}" type="slidenum">
              <a:rPr lang="en-US"/>
              <a:pPr/>
              <a:t>22</a:t>
            </a:fld>
            <a:endParaRPr lang="en-US"/>
          </a:p>
        </p:txBody>
      </p:sp>
      <p:sp>
        <p:nvSpPr>
          <p:cNvPr id="133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D88A4-5DF1-475C-B6EB-415B5DAF5B68}" type="slidenum">
              <a:rPr lang="en-US"/>
              <a:pPr/>
              <a:t>23</a:t>
            </a:fld>
            <a:endParaRPr lang="en-US"/>
          </a:p>
        </p:txBody>
      </p:sp>
      <p:sp>
        <p:nvSpPr>
          <p:cNvPr id="139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BB852-3C1D-4D1D-AC2A-6DB558AF71D8}" type="slidenum">
              <a:rPr lang="en-US"/>
              <a:pPr/>
              <a:t>24</a:t>
            </a:fld>
            <a:endParaRPr lang="en-US"/>
          </a:p>
        </p:txBody>
      </p:sp>
      <p:sp>
        <p:nvSpPr>
          <p:cNvPr id="140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B2223-6ED5-46A9-83DD-5C074388FB8E}" type="slidenum">
              <a:rPr lang="en-US"/>
              <a:pPr/>
              <a:t>25</a:t>
            </a:fld>
            <a:endParaRPr lang="en-US"/>
          </a:p>
        </p:txBody>
      </p:sp>
      <p:sp>
        <p:nvSpPr>
          <p:cNvPr id="140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5A860-A737-43EC-AA41-4377217A74CE}" type="slidenum">
              <a:rPr lang="en-US"/>
              <a:pPr/>
              <a:t>26</a:t>
            </a:fld>
            <a:endParaRPr lang="en-US"/>
          </a:p>
        </p:txBody>
      </p:sp>
      <p:sp>
        <p:nvSpPr>
          <p:cNvPr id="140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7F58B-4BD9-44F6-8217-3F3BFEDADC07}" type="slidenum">
              <a:rPr lang="en-US"/>
              <a:pPr/>
              <a:t>27</a:t>
            </a:fld>
            <a:endParaRPr lang="en-US"/>
          </a:p>
        </p:txBody>
      </p:sp>
      <p:sp>
        <p:nvSpPr>
          <p:cNvPr id="140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3ED01-A230-4DD9-9AA9-390C5D8D5FE8}" type="slidenum">
              <a:rPr lang="en-US"/>
              <a:pPr/>
              <a:t>28</a:t>
            </a:fld>
            <a:endParaRPr lang="en-US"/>
          </a:p>
        </p:txBody>
      </p:sp>
      <p:sp>
        <p:nvSpPr>
          <p:cNvPr id="140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6F1F3-CC41-4E03-8EA3-516F0BC3B9EE}" type="slidenum">
              <a:rPr lang="en-US"/>
              <a:pPr/>
              <a:t>29</a:t>
            </a:fld>
            <a:endParaRPr lang="en-US"/>
          </a:p>
        </p:txBody>
      </p:sp>
      <p:sp>
        <p:nvSpPr>
          <p:cNvPr id="67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CF5C6-EBB0-42F5-B5EB-168E737581EA}" type="slidenum">
              <a:rPr lang="en-US"/>
              <a:pPr/>
              <a:t>3</a:t>
            </a:fld>
            <a:endParaRPr lang="en-US"/>
          </a:p>
        </p:txBody>
      </p:sp>
      <p:sp>
        <p:nvSpPr>
          <p:cNvPr id="1264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skeleton supports the body.</a:t>
            </a:r>
            <a:r>
              <a:rPr lang="en-US"/>
              <a:t> The human skeleton is divided into two parts: the axial skeleton and the appendicular skeleton.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2C078-4521-47EF-8609-E0EF31907299}" type="slidenum">
              <a:rPr lang="en-US"/>
              <a:pPr/>
              <a:t>4</a:t>
            </a:fld>
            <a:endParaRPr lang="en-US"/>
          </a:p>
        </p:txBody>
      </p:sp>
      <p:sp>
        <p:nvSpPr>
          <p:cNvPr id="1266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skeleton supports the body.</a:t>
            </a:r>
            <a:r>
              <a:rPr lang="en-US"/>
              <a:t> The human skeleton is divided into two parts: the axial skeleton and the appendicular skeleton.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3360E-6E52-4497-B377-649F9A0EEB2E}" type="slidenum">
              <a:rPr lang="en-US"/>
              <a:pPr/>
              <a:t>5</a:t>
            </a:fld>
            <a:endParaRPr lang="en-US"/>
          </a:p>
        </p:txBody>
      </p:sp>
      <p:sp>
        <p:nvSpPr>
          <p:cNvPr id="1272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54E8A-63F5-4A30-8A57-4AB06F14084C}" type="slidenum">
              <a:rPr lang="en-US"/>
              <a:pPr/>
              <a:t>6</a:t>
            </a:fld>
            <a:endParaRPr lang="en-US"/>
          </a:p>
        </p:txBody>
      </p:sp>
      <p:sp>
        <p:nvSpPr>
          <p:cNvPr id="1483778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3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Bones are a solid network of living cells and protein fibers that are supported by deposits of calcium salts.</a:t>
            </a:r>
            <a:r>
              <a:rPr lang="en-US"/>
              <a:t>  A typical long bone such as the femur contains spongy bone and compact bone.  Within compact bone are Haversian canals, which contain blood vessels.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D53ED-4291-4A7F-A174-B25F76CB2716}" type="slidenum">
              <a:rPr lang="en-US"/>
              <a:pPr/>
              <a:t>7</a:t>
            </a:fld>
            <a:endParaRPr lang="en-US"/>
          </a:p>
        </p:txBody>
      </p:sp>
      <p:sp>
        <p:nvSpPr>
          <p:cNvPr id="128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AFB4C-388A-4211-90A3-C057AB0C2423}" type="slidenum">
              <a:rPr lang="en-US"/>
              <a:pPr/>
              <a:t>8</a:t>
            </a:fld>
            <a:endParaRPr lang="en-US"/>
          </a:p>
        </p:txBody>
      </p:sp>
      <p:sp>
        <p:nvSpPr>
          <p:cNvPr id="128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D6A05-5C45-460D-B87B-9C1F7AB3B664}" type="slidenum">
              <a:rPr lang="en-US"/>
              <a:pPr/>
              <a:t>9</a:t>
            </a:fld>
            <a:endParaRPr lang="en-US"/>
          </a:p>
        </p:txBody>
      </p:sp>
      <p:sp>
        <p:nvSpPr>
          <p:cNvPr id="129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3592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4725" y="1095375"/>
            <a:ext cx="43592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3592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4725" y="1095375"/>
            <a:ext cx="43592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97350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95375"/>
            <a:ext cx="4197350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0"/>
            <a:ext cx="2181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39603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0"/>
            <a:ext cx="2181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39603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0"/>
            <a:ext cx="2181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39603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41613"/>
            <a:ext cx="9144000" cy="609600"/>
          </a:xfrm>
        </p:spPr>
        <p:txBody>
          <a:bodyPr anchorCtr="1"/>
          <a:lstStyle>
            <a:lvl1pPr algn="ctr" fontAlgn="ctr">
              <a:defRPr sz="4000" b="1">
                <a:solidFill>
                  <a:srgbClr val="FF0000"/>
                </a:solidFill>
                <a:latin typeface="Arial" charset="0"/>
              </a:defRPr>
            </a:lvl1pPr>
          </a:lstStyle>
          <a:p>
            <a:r>
              <a:rPr lang="en-US"/>
              <a:t>End of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DD172-B29A-4D90-8C5C-9DB188C5D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A9914-B08D-48A4-857F-C1B440ECA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96769-749F-48DD-92FA-3B7E29937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3E838-B2A8-4E35-A75A-1CE7FA335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08C69-4797-4C9B-BFD5-5B9DB0445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5DC10-036B-4AFB-A4D5-4D75468F9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0CC59-5EDD-4CA5-A751-24CC666F7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CC325-A3F6-4AEF-B58B-D8E7925E0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6E1AD-A22E-41C9-B545-D95DF1387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4C72E-534F-4A4E-AB4E-21F75AE56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-504825"/>
            <a:ext cx="2189162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-504825"/>
            <a:ext cx="641985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-504825"/>
            <a:ext cx="2189162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-504825"/>
            <a:ext cx="641985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7.jpe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79.xml"/><Relationship Id="rId16" Type="http://schemas.openxmlformats.org/officeDocument/2006/relationships/hyperlink" Target="Resources/ch36_sectn01_quiz.qtb" TargetMode="Externa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6098" name="Picture 2" descr="outine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1156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56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1156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156103" name="Rectangle 7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4000">
              <a:solidFill>
                <a:srgbClr val="A50000"/>
              </a:solidFill>
              <a:ea typeface="ＭＳ Ｐゴシック" pitchFamily="1" charset="-128"/>
            </a:endParaRPr>
          </a:p>
        </p:txBody>
      </p:sp>
      <p:sp>
        <p:nvSpPr>
          <p:cNvPr id="1156104" name="Rectangle 8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a typeface="ＭＳ Ｐゴシック" pitchFamily="1" charset="-128"/>
            </a:endParaRPr>
          </a:p>
        </p:txBody>
      </p:sp>
      <p:sp>
        <p:nvSpPr>
          <p:cNvPr id="1156105" name="Text Box 9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pic>
        <p:nvPicPr>
          <p:cNvPr id="1156108" name="Picture 12" descr="logo_p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1156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827213" y="0"/>
            <a:ext cx="63785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56112" name="Rectangle 16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a typeface="ＭＳ Ｐゴシック" pitchFamily="1" charset="-128"/>
              </a:rPr>
              <a:t>Slide </a:t>
            </a:r>
          </a:p>
          <a:p>
            <a:pPr algn="r"/>
            <a:fld id="{9EAE046D-AA94-4D94-8EB2-CEB25A683F63}" type="slidenum">
              <a:rPr lang="en-US" sz="1200"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a typeface="ＭＳ Ｐゴシック" pitchFamily="1" charset="-128"/>
              </a:rPr>
              <a:t> of 40</a:t>
            </a:r>
            <a:endParaRPr lang="en-US" sz="1400"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A5000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4000" b="1">
          <a:solidFill>
            <a:srgbClr val="A50000"/>
          </a:solidFill>
          <a:latin typeface="+mn-lt"/>
          <a:ea typeface="+mn-ea"/>
          <a:cs typeface="+mn-cs"/>
        </a:defRPr>
      </a:lvl1pPr>
      <a:lvl2pPr marL="287338" algn="l" rtl="0" fontAlgn="base">
        <a:spcBef>
          <a:spcPct val="0"/>
        </a:spcBef>
        <a:spcAft>
          <a:spcPct val="50000"/>
        </a:spcAft>
        <a:defRPr sz="4000" b="1">
          <a:solidFill>
            <a:srgbClr val="006400"/>
          </a:solidFill>
          <a:latin typeface="+mn-lt"/>
          <a:ea typeface="+mn-ea"/>
        </a:defRPr>
      </a:lvl2pPr>
      <a:lvl3pPr marL="401638" algn="l" rtl="0" fontAlgn="base">
        <a:spcBef>
          <a:spcPct val="0"/>
        </a:spcBef>
        <a:spcAft>
          <a:spcPct val="50000"/>
        </a:spcAft>
        <a:buFont typeface="Arial" charset="0"/>
        <a:defRPr sz="2800">
          <a:solidFill>
            <a:schemeClr val="tx1"/>
          </a:solidFill>
          <a:latin typeface="+mn-lt"/>
          <a:ea typeface="+mn-ea"/>
        </a:defRPr>
      </a:lvl3pPr>
      <a:lvl4pPr marL="515938" indent="515938" algn="l" rtl="0" fontAlgn="base">
        <a:spcBef>
          <a:spcPct val="0"/>
        </a:spcBef>
        <a:spcAft>
          <a:spcPct val="50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049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16621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21193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25765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30337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2" name="Picture 20" descr="outine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8709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0"/>
              </a:spcBef>
              <a:spcAft>
                <a:spcPct val="75000"/>
              </a:spcAft>
              <a:tabLst>
                <a:tab pos="1828800" algn="l"/>
              </a:tabLst>
            </a:pPr>
            <a:endParaRPr lang="en-US" sz="3200">
              <a:solidFill>
                <a:srgbClr val="000080"/>
              </a:solidFill>
              <a:ea typeface="ＭＳ Ｐゴシック" pitchFamily="1" charset="-128"/>
            </a:endParaRP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a typeface="ＭＳ Ｐゴシック" pitchFamily="1" charset="-128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1776413" y="0"/>
            <a:ext cx="2967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36–1 The Skeletal System</a:t>
            </a:r>
          </a:p>
        </p:txBody>
      </p:sp>
      <p:pic>
        <p:nvPicPr>
          <p:cNvPr id="64530" name="Picture 18" descr="ke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00" y="2397125"/>
            <a:ext cx="671513" cy="433388"/>
          </a:xfrm>
          <a:prstGeom prst="rect">
            <a:avLst/>
          </a:prstGeom>
          <a:noFill/>
        </p:spPr>
      </p:pic>
      <p:sp>
        <p:nvSpPr>
          <p:cNvPr id="6453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926013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64533" name="Picture 21" descr="logo_ph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a typeface="ＭＳ Ｐゴシック" pitchFamily="1" charset="-128"/>
              </a:rPr>
              <a:t>Slide </a:t>
            </a:r>
          </a:p>
          <a:p>
            <a:pPr algn="r"/>
            <a:fld id="{9449A3C1-5AE7-4F8E-9270-59D7CD43FD99}" type="slidenum">
              <a:rPr lang="en-US" sz="1200"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a typeface="ＭＳ Ｐゴシック" pitchFamily="1" charset="-128"/>
              </a:rPr>
              <a:t> of 40</a:t>
            </a:r>
            <a:endParaRPr lang="en-US" sz="1400">
              <a:ea typeface="ＭＳ Ｐゴシック" pitchFamily="1" charset="-128"/>
            </a:endParaRPr>
          </a:p>
        </p:txBody>
      </p:sp>
      <p:pic>
        <p:nvPicPr>
          <p:cNvPr id="64536" name="Picture 24" descr="arrow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9950" y="101600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100000"/>
        </a:spcBef>
        <a:spcAft>
          <a:spcPct val="75000"/>
        </a:spcAft>
        <a:tabLst>
          <a:tab pos="1828800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206500" algn="l" rtl="0" fontAlgn="base">
        <a:spcBef>
          <a:spcPct val="100000"/>
        </a:spcBef>
        <a:spcAft>
          <a:spcPct val="25000"/>
        </a:spcAft>
        <a:tabLst>
          <a:tab pos="1828800" algn="l"/>
        </a:tabLst>
        <a:defRPr sz="2800" b="1">
          <a:solidFill>
            <a:srgbClr val="006400"/>
          </a:solidFill>
          <a:latin typeface="+mn-lt"/>
          <a:ea typeface="+mn-ea"/>
        </a:defRPr>
      </a:lvl2pPr>
      <a:lvl3pPr marL="1557338" indent="-236538" algn="l" rtl="0" fontAlgn="base">
        <a:spcBef>
          <a:spcPct val="0"/>
        </a:spcBef>
        <a:spcAft>
          <a:spcPct val="25000"/>
        </a:spcAft>
        <a:buSzPct val="125000"/>
        <a:buChar char="•"/>
        <a:tabLst>
          <a:tab pos="18288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1671638" algn="l" rtl="0" fontAlgn="base">
        <a:spcBef>
          <a:spcPct val="0"/>
        </a:spcBef>
        <a:spcAft>
          <a:spcPct val="25000"/>
        </a:spcAft>
        <a:tabLst>
          <a:tab pos="1828800" algn="l"/>
        </a:tabLst>
        <a:defRPr sz="2800">
          <a:solidFill>
            <a:schemeClr val="tx1"/>
          </a:solidFill>
          <a:latin typeface="+mn-lt"/>
          <a:ea typeface="+mn-ea"/>
        </a:defRPr>
      </a:lvl4pPr>
      <a:lvl5pPr marL="24653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5pPr>
      <a:lvl6pPr marL="29225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6pPr>
      <a:lvl7pPr marL="33797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7pPr>
      <a:lvl8pPr marL="38369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8pPr>
      <a:lvl9pPr marL="42941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780" name="Picture 28" descr="outine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4587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8709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87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587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587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458761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0"/>
              </a:spcBef>
              <a:spcAft>
                <a:spcPct val="75000"/>
              </a:spcAft>
              <a:tabLst>
                <a:tab pos="1828800" algn="l"/>
              </a:tabLst>
            </a:pPr>
            <a:endParaRPr lang="en-US" sz="3200">
              <a:solidFill>
                <a:srgbClr val="000080"/>
              </a:solidFill>
              <a:ea typeface="ＭＳ Ｐゴシック" pitchFamily="1" charset="-128"/>
            </a:endParaRPr>
          </a:p>
        </p:txBody>
      </p:sp>
      <p:sp>
        <p:nvSpPr>
          <p:cNvPr id="458763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a typeface="ＭＳ Ｐゴシック" pitchFamily="1" charset="-128"/>
            </a:endParaRPr>
          </a:p>
        </p:txBody>
      </p:sp>
      <p:sp>
        <p:nvSpPr>
          <p:cNvPr id="458764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458768" name="Rectangle 16"/>
          <p:cNvSpPr>
            <a:spLocks noChangeArrowheads="1"/>
          </p:cNvSpPr>
          <p:nvPr/>
        </p:nvSpPr>
        <p:spPr bwMode="auto">
          <a:xfrm>
            <a:off x="1776413" y="0"/>
            <a:ext cx="2967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36–1 The Skeletal System</a:t>
            </a:r>
          </a:p>
        </p:txBody>
      </p:sp>
      <p:pic>
        <p:nvPicPr>
          <p:cNvPr id="458769" name="Picture 17" descr="arrow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9950" y="101600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8770" name="Picture 18" descr="ke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300" y="2400300"/>
            <a:ext cx="673100" cy="434975"/>
          </a:xfrm>
          <a:prstGeom prst="rect">
            <a:avLst/>
          </a:prstGeom>
          <a:noFill/>
        </p:spPr>
      </p:pic>
      <p:sp>
        <p:nvSpPr>
          <p:cNvPr id="45877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926013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458781" name="Picture 29" descr="logo_ph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458784" name="Rectangle 32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a typeface="ＭＳ Ｐゴシック" pitchFamily="1" charset="-128"/>
              </a:rPr>
              <a:t>Slide </a:t>
            </a:r>
          </a:p>
          <a:p>
            <a:pPr algn="r"/>
            <a:fld id="{AC0ABD7E-D44B-4412-BA2E-890AC43E7F76}" type="slidenum">
              <a:rPr lang="en-US" sz="1200"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a typeface="ＭＳ Ｐゴシック" pitchFamily="1" charset="-128"/>
              </a:rPr>
              <a:t> of 40</a:t>
            </a:r>
            <a:endParaRPr lang="en-US" sz="1400"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100000"/>
        </a:spcBef>
        <a:spcAft>
          <a:spcPct val="75000"/>
        </a:spcAft>
        <a:tabLst>
          <a:tab pos="1828800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206500" algn="l" rtl="0" fontAlgn="base">
        <a:spcBef>
          <a:spcPct val="100000"/>
        </a:spcBef>
        <a:spcAft>
          <a:spcPct val="25000"/>
        </a:spcAft>
        <a:tabLst>
          <a:tab pos="1828800" algn="l"/>
        </a:tabLst>
        <a:defRPr sz="2800" b="1">
          <a:solidFill>
            <a:schemeClr val="tx1"/>
          </a:solidFill>
          <a:latin typeface="+mn-lt"/>
          <a:ea typeface="+mn-ea"/>
        </a:defRPr>
      </a:lvl2pPr>
      <a:lvl3pPr marL="1557338" indent="-236538" algn="l" rtl="0" fontAlgn="base">
        <a:spcBef>
          <a:spcPct val="0"/>
        </a:spcBef>
        <a:spcAft>
          <a:spcPct val="25000"/>
        </a:spcAft>
        <a:buSzPct val="125000"/>
        <a:buChar char="•"/>
        <a:tabLst>
          <a:tab pos="18288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1671638" algn="l" rtl="0" fontAlgn="base">
        <a:spcBef>
          <a:spcPct val="0"/>
        </a:spcBef>
        <a:spcAft>
          <a:spcPct val="25000"/>
        </a:spcAft>
        <a:tabLst>
          <a:tab pos="1828800" algn="l"/>
        </a:tabLst>
        <a:defRPr sz="2800">
          <a:solidFill>
            <a:schemeClr val="tx1"/>
          </a:solidFill>
          <a:latin typeface="+mn-lt"/>
          <a:ea typeface="+mn-ea"/>
        </a:defRPr>
      </a:lvl4pPr>
      <a:lvl5pPr marL="24653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5pPr>
      <a:lvl6pPr marL="29225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6pPr>
      <a:lvl7pPr marL="33797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7pPr>
      <a:lvl8pPr marL="38369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8pPr>
      <a:lvl9pPr marL="42941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19" name="Picture 19" descr="outine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926013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471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2304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23040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  <a:tabLst>
                <a:tab pos="1255713" algn="l"/>
              </a:tabLst>
            </a:pPr>
            <a:endParaRPr lang="en-US" sz="3200">
              <a:solidFill>
                <a:srgbClr val="000080"/>
              </a:solidFill>
              <a:ea typeface="ＭＳ Ｐゴシック" pitchFamily="1" charset="-128"/>
            </a:endParaRPr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a typeface="ＭＳ Ｐゴシック" pitchFamily="1" charset="-128"/>
            </a:endParaRPr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230416" name="Rectangle 16"/>
          <p:cNvSpPr>
            <a:spLocks noChangeArrowheads="1"/>
          </p:cNvSpPr>
          <p:nvPr/>
        </p:nvSpPr>
        <p:spPr bwMode="auto">
          <a:xfrm>
            <a:off x="1776413" y="0"/>
            <a:ext cx="2967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36–1 The Skeletal System</a:t>
            </a:r>
          </a:p>
        </p:txBody>
      </p:sp>
      <p:pic>
        <p:nvPicPr>
          <p:cNvPr id="230420" name="Picture 20" descr="logo_p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230422" name="Rectangle 22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a typeface="ＭＳ Ｐゴシック" pitchFamily="1" charset="-128"/>
              </a:rPr>
              <a:t>Slide </a:t>
            </a:r>
          </a:p>
          <a:p>
            <a:pPr algn="r"/>
            <a:fld id="{4370FE50-1A02-41F5-AEE1-1E55F64143C0}" type="slidenum">
              <a:rPr lang="en-US" sz="1200"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a typeface="ＭＳ Ｐゴシック" pitchFamily="1" charset="-128"/>
              </a:rPr>
              <a:t> of 40</a:t>
            </a:r>
            <a:endParaRPr lang="en-US" sz="1400">
              <a:ea typeface="ＭＳ Ｐゴシック" pitchFamily="1" charset="-128"/>
            </a:endParaRPr>
          </a:p>
        </p:txBody>
      </p:sp>
      <p:pic>
        <p:nvPicPr>
          <p:cNvPr id="230423" name="Picture 23" descr="arrow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79950" y="101600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tabLst>
          <a:tab pos="1255713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tabLst>
          <a:tab pos="1255713" algn="l"/>
        </a:tabLst>
        <a:defRPr sz="2800" b="1">
          <a:solidFill>
            <a:srgbClr val="006400"/>
          </a:solidFill>
          <a:latin typeface="+mn-lt"/>
          <a:ea typeface="+mn-ea"/>
        </a:defRPr>
      </a:lvl2pPr>
      <a:lvl3pPr marL="287338" indent="4763" algn="l" rtl="0" fontAlgn="base">
        <a:spcBef>
          <a:spcPct val="25000"/>
        </a:spcBef>
        <a:spcAft>
          <a:spcPct val="25000"/>
        </a:spcAft>
        <a:buFont typeface="Arial" charset="0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fontAlgn="base">
        <a:spcBef>
          <a:spcPct val="25000"/>
        </a:spcBef>
        <a:spcAft>
          <a:spcPct val="25000"/>
        </a:spcAft>
        <a:buFont typeface="Times" pitchFamily="1" charset="0"/>
        <a:buChar char="•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25000"/>
        </a:spcBef>
        <a:spcAft>
          <a:spcPct val="25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5730" name="Picture 2" descr="outine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585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926013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57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857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857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585738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a typeface="ＭＳ Ｐゴシック" pitchFamily="1" charset="-128"/>
            </a:endParaRPr>
          </a:p>
        </p:txBody>
      </p:sp>
      <p:sp>
        <p:nvSpPr>
          <p:cNvPr id="585739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585743" name="Rectangle 15"/>
          <p:cNvSpPr>
            <a:spLocks noChangeArrowheads="1"/>
          </p:cNvSpPr>
          <p:nvPr/>
        </p:nvSpPr>
        <p:spPr bwMode="auto">
          <a:xfrm>
            <a:off x="1776413" y="0"/>
            <a:ext cx="2967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36–1 The Skeletal System</a:t>
            </a:r>
          </a:p>
        </p:txBody>
      </p:sp>
      <p:pic>
        <p:nvPicPr>
          <p:cNvPr id="585745" name="Picture 17" descr="logo_p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585747" name="Rectangle 19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a typeface="ＭＳ Ｐゴシック" pitchFamily="1" charset="-128"/>
              </a:rPr>
              <a:t>Slide </a:t>
            </a:r>
          </a:p>
          <a:p>
            <a:pPr algn="r"/>
            <a:fld id="{892F926D-7E40-44BD-93B1-161CBBB15A5E}" type="slidenum">
              <a:rPr lang="en-US" sz="1200"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a typeface="ＭＳ Ｐゴシック" pitchFamily="1" charset="-128"/>
              </a:rPr>
              <a:t> of 40</a:t>
            </a:r>
            <a:endParaRPr lang="en-US" sz="1400">
              <a:ea typeface="ＭＳ Ｐゴシック" pitchFamily="1" charset="-128"/>
            </a:endParaRPr>
          </a:p>
        </p:txBody>
      </p:sp>
      <p:pic>
        <p:nvPicPr>
          <p:cNvPr id="585748" name="Picture 20" descr="arrow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79950" y="101600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defRPr sz="2800">
          <a:solidFill>
            <a:schemeClr val="tx1"/>
          </a:solidFill>
          <a:latin typeface="+mn-lt"/>
          <a:ea typeface="+mn-ea"/>
        </a:defRPr>
      </a:lvl2pPr>
      <a:lvl3pPr marL="690563" indent="-407988" algn="l" rtl="0" fontAlgn="base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969963" indent="4763" algn="l" rtl="0" fontAlgn="base">
        <a:spcBef>
          <a:spcPct val="35000"/>
        </a:spcBef>
        <a:spcAft>
          <a:spcPct val="25000"/>
        </a:spcAft>
        <a:buSzPct val="125000"/>
        <a:defRPr sz="2800" b="1">
          <a:solidFill>
            <a:schemeClr val="tx1"/>
          </a:solidFill>
          <a:latin typeface="+mn-lt"/>
          <a:ea typeface="+mn-ea"/>
        </a:defRPr>
      </a:lvl4pPr>
      <a:lvl5pPr marL="10890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5pPr>
      <a:lvl6pPr marL="15462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6pPr>
      <a:lvl7pPr marL="20034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7pPr>
      <a:lvl8pPr marL="24606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8pPr>
      <a:lvl9pPr marL="29178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3" name="Picture 23" descr="active_ar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926013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608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46080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  <a:ea typeface="ＭＳ Ｐゴシック" pitchFamily="1" charset="-128"/>
            </a:endParaRPr>
          </a:p>
        </p:txBody>
      </p:sp>
      <p:sp>
        <p:nvSpPr>
          <p:cNvPr id="460811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a typeface="ＭＳ Ｐゴシック" pitchFamily="1" charset="-128"/>
            </a:endParaRPr>
          </a:p>
        </p:txBody>
      </p:sp>
      <p:sp>
        <p:nvSpPr>
          <p:cNvPr id="460812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460816" name="Rectangle 16"/>
          <p:cNvSpPr>
            <a:spLocks noChangeArrowheads="1"/>
          </p:cNvSpPr>
          <p:nvPr/>
        </p:nvSpPr>
        <p:spPr bwMode="auto">
          <a:xfrm>
            <a:off x="1776413" y="0"/>
            <a:ext cx="2967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36–1 The Skeletal System</a:t>
            </a:r>
          </a:p>
        </p:txBody>
      </p:sp>
      <p:pic>
        <p:nvPicPr>
          <p:cNvPr id="460821" name="Picture 21" descr="logo_p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460825" name="Rectangle 25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a typeface="ＭＳ Ｐゴシック" pitchFamily="1" charset="-128"/>
              </a:rPr>
              <a:t>Slide </a:t>
            </a:r>
          </a:p>
          <a:p>
            <a:pPr algn="r"/>
            <a:fld id="{BE43DF3A-566B-4034-8110-AC3C83FBBBDA}" type="slidenum">
              <a:rPr lang="en-US" sz="1200"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a typeface="ＭＳ Ｐゴシック" pitchFamily="1" charset="-128"/>
              </a:rPr>
              <a:t> of 40</a:t>
            </a:r>
            <a:endParaRPr lang="en-US" sz="1400">
              <a:ea typeface="ＭＳ Ｐゴシック" pitchFamily="1" charset="-128"/>
            </a:endParaRPr>
          </a:p>
        </p:txBody>
      </p:sp>
      <p:pic>
        <p:nvPicPr>
          <p:cNvPr id="460826" name="Picture 26" descr="arrow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79950" y="101600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defRPr sz="2800" b="1">
          <a:solidFill>
            <a:srgbClr val="006400"/>
          </a:solidFill>
          <a:latin typeface="+mn-lt"/>
          <a:ea typeface="+mn-ea"/>
        </a:defRPr>
      </a:lvl2pPr>
      <a:lvl3pPr marL="400050" algn="l" rtl="0" fontAlgn="base">
        <a:spcBef>
          <a:spcPct val="35000"/>
        </a:spcBef>
        <a:spcAft>
          <a:spcPct val="25000"/>
        </a:spcAft>
        <a:buFont typeface="Arial" charset="0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fontAlgn="base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7650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66765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endParaRPr>
            </a:p>
          </p:txBody>
        </p:sp>
        <p:sp>
          <p:nvSpPr>
            <p:cNvPr id="66765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endParaRPr>
            </a:p>
          </p:txBody>
        </p:sp>
        <p:sp>
          <p:nvSpPr>
            <p:cNvPr id="66765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76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76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  <a:ea typeface="ＭＳ Ｐゴシック" pitchFamily="1" charset="-128"/>
              </a:defRPr>
            </a:lvl1pPr>
          </a:lstStyle>
          <a:p>
            <a:endParaRPr lang="en-US"/>
          </a:p>
        </p:txBody>
      </p:sp>
      <p:sp>
        <p:nvSpPr>
          <p:cNvPr id="66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/>
                </a:solidFill>
                <a:ea typeface="ＭＳ Ｐゴシック" pitchFamily="1" charset="-128"/>
              </a:defRPr>
            </a:lvl1pPr>
          </a:lstStyle>
          <a:p>
            <a:endParaRPr lang="en-US"/>
          </a:p>
        </p:txBody>
      </p:sp>
      <p:sp>
        <p:nvSpPr>
          <p:cNvPr id="66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a typeface="ＭＳ Ｐゴシック" pitchFamily="1" charset="-128"/>
              </a:defRPr>
            </a:lvl1pPr>
          </a:lstStyle>
          <a:p>
            <a:fld id="{15F09164-80C0-491A-8376-2FF95F611A7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1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5714" name="Picture 2" descr="bio section open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</p:spPr>
      </p:pic>
      <p:sp>
        <p:nvSpPr>
          <p:cNvPr id="1395715" name="Rectangle 3"/>
          <p:cNvSpPr>
            <a:spLocks noChangeArrowheads="1"/>
          </p:cNvSpPr>
          <p:nvPr/>
        </p:nvSpPr>
        <p:spPr bwMode="auto">
          <a:xfrm>
            <a:off x="11113" y="20638"/>
            <a:ext cx="3840162" cy="1952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57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026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5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95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1395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1325" y="6183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95720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  <a:ea typeface="ＭＳ Ｐゴシック" pitchFamily="1" charset="-128"/>
            </a:endParaRPr>
          </a:p>
        </p:txBody>
      </p:sp>
      <p:pic>
        <p:nvPicPr>
          <p:cNvPr id="1395721" name="Picture 9" descr="logo_p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1395722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a typeface="ＭＳ Ｐゴシック" pitchFamily="1" charset="-128"/>
            </a:endParaRPr>
          </a:p>
        </p:txBody>
      </p:sp>
      <p:sp>
        <p:nvSpPr>
          <p:cNvPr id="1395723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1395724" name="Rectangle 12"/>
          <p:cNvSpPr>
            <a:spLocks noChangeArrowheads="1"/>
          </p:cNvSpPr>
          <p:nvPr/>
        </p:nvSpPr>
        <p:spPr bwMode="auto">
          <a:xfrm>
            <a:off x="0" y="0"/>
            <a:ext cx="9158288" cy="333375"/>
          </a:xfrm>
          <a:prstGeom prst="rect">
            <a:avLst/>
          </a:prstGeom>
          <a:solidFill>
            <a:srgbClr val="2C2C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>
              <a:solidFill>
                <a:schemeClr val="tx1"/>
              </a:solidFill>
            </a:endParaRPr>
          </a:p>
        </p:txBody>
      </p:sp>
      <p:pic>
        <p:nvPicPr>
          <p:cNvPr id="1395729" name="Picture 17" descr="section quiz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28700" y="2919413"/>
            <a:ext cx="2757488" cy="596900"/>
          </a:xfrm>
          <a:prstGeom prst="rect">
            <a:avLst/>
          </a:prstGeom>
          <a:noFill/>
        </p:spPr>
      </p:pic>
      <p:pic>
        <p:nvPicPr>
          <p:cNvPr id="1395730" name="Picture 18" descr="QT_icon">
            <a:hlinkClick r:id="rId16" action="ppaction://hlinkfil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446713" y="2730500"/>
            <a:ext cx="22113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5731" name="Text Box 19"/>
          <p:cNvSpPr txBox="1">
            <a:spLocks noChangeArrowheads="1"/>
          </p:cNvSpPr>
          <p:nvPr/>
        </p:nvSpPr>
        <p:spPr bwMode="auto">
          <a:xfrm>
            <a:off x="4016375" y="2659063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solidFill>
                  <a:schemeClr val="tx1"/>
                </a:solidFill>
              </a:rPr>
              <a:t>- or -</a:t>
            </a:r>
          </a:p>
        </p:txBody>
      </p:sp>
      <p:pic>
        <p:nvPicPr>
          <p:cNvPr id="1395732" name="Picture 20" descr="sectionQUIZ_BAR copy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4900613" cy="771525"/>
          </a:xfrm>
          <a:prstGeom prst="rect">
            <a:avLst/>
          </a:prstGeom>
          <a:noFill/>
        </p:spPr>
      </p:pic>
      <p:sp>
        <p:nvSpPr>
          <p:cNvPr id="1395733" name="Text Box 21"/>
          <p:cNvSpPr txBox="1">
            <a:spLocks noChangeArrowheads="1"/>
          </p:cNvSpPr>
          <p:nvPr/>
        </p:nvSpPr>
        <p:spPr bwMode="auto">
          <a:xfrm>
            <a:off x="1152525" y="2276475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Continue to:</a:t>
            </a:r>
          </a:p>
        </p:txBody>
      </p:sp>
      <p:sp>
        <p:nvSpPr>
          <p:cNvPr id="1395734" name="Text Box 22"/>
          <p:cNvSpPr txBox="1">
            <a:spLocks noChangeArrowheads="1"/>
          </p:cNvSpPr>
          <p:nvPr/>
        </p:nvSpPr>
        <p:spPr bwMode="auto">
          <a:xfrm>
            <a:off x="5286375" y="2273300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Click to Launch:</a:t>
            </a:r>
          </a:p>
        </p:txBody>
      </p:sp>
      <p:sp>
        <p:nvSpPr>
          <p:cNvPr id="139573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288" y="-504825"/>
            <a:ext cx="10699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95736" name="Rectangle 24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a typeface="ＭＳ Ｐゴシック" pitchFamily="1" charset="-128"/>
              </a:rPr>
              <a:t>Slide </a:t>
            </a:r>
          </a:p>
          <a:p>
            <a:pPr algn="r"/>
            <a:fld id="{377155F4-7CDF-4AD0-AD21-EAC648CCCE67}" type="slidenum">
              <a:rPr lang="en-US" sz="1200"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a typeface="ＭＳ Ｐゴシック" pitchFamily="1" charset="-128"/>
              </a:rPr>
              <a:t> of 40</a:t>
            </a:r>
            <a:endParaRPr lang="en-US" sz="1400"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509588" algn="l" rtl="0" fontAlgn="base">
        <a:spcBef>
          <a:spcPct val="0"/>
        </a:spcBef>
        <a:spcAft>
          <a:spcPct val="50000"/>
        </a:spcAft>
        <a:defRPr sz="2800" b="1">
          <a:solidFill>
            <a:srgbClr val="006400"/>
          </a:solidFill>
          <a:latin typeface="+mn-lt"/>
          <a:ea typeface="+mn-ea"/>
        </a:defRPr>
      </a:lvl2pPr>
      <a:lvl3pPr marL="625475" algn="l" rtl="0" fontAlgn="base">
        <a:spcBef>
          <a:spcPct val="0"/>
        </a:spcBef>
        <a:spcAft>
          <a:spcPct val="50000"/>
        </a:spcAft>
        <a:defRPr sz="2800">
          <a:solidFill>
            <a:schemeClr val="tx1"/>
          </a:solidFill>
          <a:latin typeface="+mn-lt"/>
          <a:ea typeface="+mn-ea"/>
        </a:defRPr>
      </a:lvl3pPr>
      <a:lvl4pPr marL="1371600" indent="-457200" algn="l" rtl="0" fontAlgn="base">
        <a:spcBef>
          <a:spcPct val="0"/>
        </a:spcBef>
        <a:spcAft>
          <a:spcPct val="50000"/>
        </a:spcAft>
        <a:buAutoNum type="alphaLcPeriod"/>
        <a:defRPr sz="2400">
          <a:solidFill>
            <a:schemeClr val="tx1"/>
          </a:solidFill>
          <a:latin typeface="+mn-lt"/>
          <a:ea typeface="+mn-ea"/>
        </a:defRPr>
      </a:lvl4pPr>
      <a:lvl5pPr marL="34051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38623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43195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7767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52339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8786" name="Picture 2" descr="bio section open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</p:spPr>
      </p:pic>
      <p:sp>
        <p:nvSpPr>
          <p:cNvPr id="1398787" name="Rectangle 3"/>
          <p:cNvSpPr>
            <a:spLocks noChangeArrowheads="1"/>
          </p:cNvSpPr>
          <p:nvPr/>
        </p:nvSpPr>
        <p:spPr bwMode="auto">
          <a:xfrm>
            <a:off x="-14288" y="20638"/>
            <a:ext cx="3840163" cy="1952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87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026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8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987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13987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1325" y="6183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98792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  <a:tabLst>
                <a:tab pos="808038" algn="l"/>
                <a:tab pos="1311275" algn="l"/>
                <a:tab pos="1651000" algn="l"/>
              </a:tabLst>
            </a:pPr>
            <a:endParaRPr lang="en-US" sz="3200">
              <a:solidFill>
                <a:srgbClr val="000080"/>
              </a:solidFill>
              <a:ea typeface="ＭＳ Ｐゴシック" pitchFamily="1" charset="-128"/>
            </a:endParaRPr>
          </a:p>
        </p:txBody>
      </p:sp>
      <p:pic>
        <p:nvPicPr>
          <p:cNvPr id="1398793" name="Picture 9" descr="logo_p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1398794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a typeface="ＭＳ Ｐゴシック" pitchFamily="1" charset="-128"/>
            </a:endParaRPr>
          </a:p>
        </p:txBody>
      </p:sp>
      <p:sp>
        <p:nvSpPr>
          <p:cNvPr id="1398795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1398796" name="Rectangle 12"/>
          <p:cNvSpPr>
            <a:spLocks noChangeArrowheads="1"/>
          </p:cNvSpPr>
          <p:nvPr/>
        </p:nvSpPr>
        <p:spPr bwMode="auto">
          <a:xfrm>
            <a:off x="0" y="0"/>
            <a:ext cx="9158288" cy="333375"/>
          </a:xfrm>
          <a:prstGeom prst="rect">
            <a:avLst/>
          </a:prstGeom>
          <a:solidFill>
            <a:srgbClr val="2C2C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>
              <a:solidFill>
                <a:schemeClr val="tx1"/>
              </a:solidFill>
            </a:endParaRPr>
          </a:p>
        </p:txBody>
      </p:sp>
      <p:pic>
        <p:nvPicPr>
          <p:cNvPr id="1398801" name="Picture 17" descr="sectionQUIZ_BAR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4900613" cy="771525"/>
          </a:xfrm>
          <a:prstGeom prst="rect">
            <a:avLst/>
          </a:prstGeom>
          <a:noFill/>
        </p:spPr>
      </p:pic>
      <p:sp>
        <p:nvSpPr>
          <p:cNvPr id="139880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4288" y="-504825"/>
            <a:ext cx="10699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98803" name="Rectangle 19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a typeface="ＭＳ Ｐゴシック" pitchFamily="1" charset="-128"/>
              </a:rPr>
              <a:t>Slide </a:t>
            </a:r>
          </a:p>
          <a:p>
            <a:pPr algn="r"/>
            <a:fld id="{06C4DA61-8D78-498B-A7F7-11947ABC0ACF}" type="slidenum">
              <a:rPr lang="en-US" sz="1200"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a typeface="ＭＳ Ｐゴシック" pitchFamily="1" charset="-128"/>
              </a:rPr>
              <a:t> of 40</a:t>
            </a:r>
            <a:endParaRPr lang="en-US" sz="1400"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tabLst>
          <a:tab pos="808038" algn="l"/>
          <a:tab pos="1311275" algn="l"/>
          <a:tab pos="1651000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625475" indent="-7938" algn="l" rtl="0" fontAlgn="base">
        <a:spcBef>
          <a:spcPct val="0"/>
        </a:spcBef>
        <a:spcAft>
          <a:spcPct val="5000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2pPr>
      <a:lvl3pPr marL="1195388" indent="-449263" algn="l" rtl="0" fontAlgn="base">
        <a:spcBef>
          <a:spcPct val="0"/>
        </a:spcBef>
        <a:spcAft>
          <a:spcPct val="50000"/>
        </a:spcAft>
        <a:buAutoNum type="alphaLcPeriod"/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2765425" indent="-1454150" algn="l" rtl="0" fontAlgn="base">
        <a:spcBef>
          <a:spcPct val="0"/>
        </a:spcBef>
        <a:spcAft>
          <a:spcPct val="50000"/>
        </a:spcAft>
        <a:tabLst>
          <a:tab pos="808038" algn="l"/>
          <a:tab pos="1311275" algn="l"/>
          <a:tab pos="1651000" algn="l"/>
        </a:tabLst>
        <a:defRPr sz="2400">
          <a:solidFill>
            <a:schemeClr val="tx1"/>
          </a:solidFill>
          <a:latin typeface="+mn-lt"/>
          <a:ea typeface="+mn-ea"/>
        </a:defRPr>
      </a:lvl4pPr>
      <a:lvl5pPr marL="34893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5pPr>
      <a:lvl6pPr marL="39465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6pPr>
      <a:lvl7pPr marL="44037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7pPr>
      <a:lvl8pPr marL="48609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8pPr>
      <a:lvl9pPr marL="53181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7.xml"/><Relationship Id="rId5" Type="http://schemas.openxmlformats.org/officeDocument/2006/relationships/hyperlink" Target="Resources/ActiveArt/index.html" TargetMode="Externa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Resources/ch36_sectn01_quiz.qtb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486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36–1 The Skeletal System</a:t>
            </a:r>
          </a:p>
        </p:txBody>
      </p:sp>
      <p:pic>
        <p:nvPicPr>
          <p:cNvPr id="486412" name="Picture 12" descr="opening_i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7250" y="904875"/>
            <a:ext cx="4765675" cy="538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9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of Bones</a:t>
            </a:r>
          </a:p>
        </p:txBody>
      </p:sp>
      <p:sp>
        <p:nvSpPr>
          <p:cNvPr id="129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Cartilage is replaced by bone during the process of bone formation called </a:t>
            </a:r>
            <a:r>
              <a:rPr lang="en-US" b="1"/>
              <a:t>ossification</a:t>
            </a:r>
            <a:r>
              <a:rPr lang="en-US"/>
              <a:t>. </a:t>
            </a:r>
          </a:p>
          <a:p>
            <a:r>
              <a:rPr lang="en-US"/>
              <a:t>Bone tissue forms as osteoblasts secrete mineral deposits. </a:t>
            </a:r>
          </a:p>
          <a:p>
            <a:r>
              <a:rPr lang="en-US"/>
              <a:t>When the osteoblasts become surrounded by bone tissue, they mature into osteocytes.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Types of Joints</a:t>
            </a:r>
          </a:p>
          <a:p>
            <a:pPr lvl="2"/>
            <a:r>
              <a:rPr lang="en-US"/>
              <a:t>A place where one bone attaches to another bone is called a </a:t>
            </a:r>
            <a:r>
              <a:rPr lang="en-US" b="1"/>
              <a:t>joint</a:t>
            </a:r>
            <a:r>
              <a:rPr lang="en-US"/>
              <a:t>. </a:t>
            </a:r>
          </a:p>
          <a:p>
            <a:pPr lvl="2"/>
            <a:r>
              <a:rPr lang="en-US"/>
              <a:t>Joints permit bones to move without damaging each other.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95375"/>
            <a:ext cx="8610600" cy="4619625"/>
          </a:xfrm>
        </p:spPr>
        <p:txBody>
          <a:bodyPr/>
          <a:lstStyle/>
          <a:p>
            <a:endParaRPr lang="en-US"/>
          </a:p>
          <a:p>
            <a:pPr lvl="1"/>
            <a:r>
              <a:rPr lang="en-US"/>
              <a:t>Depending on its type of movement, a joint is classified as immovable, slightly movable, or freely movable.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en-US"/>
              <a:t>Immovable Joints</a:t>
            </a:r>
          </a:p>
          <a:p>
            <a:pPr lvl="2"/>
            <a:r>
              <a:rPr lang="en-US"/>
              <a:t>Immovable joints, called fixed joints, allow no movement. </a:t>
            </a:r>
          </a:p>
          <a:p>
            <a:pPr lvl="2"/>
            <a:r>
              <a:rPr lang="en-US"/>
              <a:t>The bones are interlocked and held together by connective tissue, or they are fused together.</a:t>
            </a:r>
          </a:p>
          <a:p>
            <a:pPr lvl="2"/>
            <a:r>
              <a:rPr lang="en-US"/>
              <a:t>Places where bones in the skull meet are examples of immovable joints.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en-US"/>
              <a:t>Slightly Movable Joints</a:t>
            </a:r>
          </a:p>
          <a:p>
            <a:pPr lvl="2"/>
            <a:r>
              <a:rPr lang="en-US"/>
              <a:t>Slightly movable joints permit a small amount of restricted movement.</a:t>
            </a:r>
          </a:p>
          <a:p>
            <a:pPr lvl="2"/>
            <a:r>
              <a:rPr lang="en-US"/>
              <a:t>Slightly movable joints are found in the joints between adjacent vertebrae.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lnSpc>
                <a:spcPct val="75000"/>
              </a:lnSpc>
            </a:pPr>
            <a:r>
              <a:rPr lang="en-US"/>
              <a:t>Freely Movable Joints</a:t>
            </a:r>
          </a:p>
          <a:p>
            <a:pPr lvl="2">
              <a:lnSpc>
                <a:spcPct val="90000"/>
              </a:lnSpc>
            </a:pPr>
            <a:r>
              <a:rPr lang="en-US"/>
              <a:t>Freely movable joints permit movement in one or more directions.</a:t>
            </a:r>
          </a:p>
          <a:p>
            <a:pPr lvl="2">
              <a:lnSpc>
                <a:spcPct val="90000"/>
              </a:lnSpc>
            </a:pPr>
            <a:r>
              <a:rPr lang="en-US"/>
              <a:t>Four common freely movable joints are:</a:t>
            </a:r>
          </a:p>
          <a:p>
            <a:pPr lvl="3">
              <a:lnSpc>
                <a:spcPct val="90000"/>
              </a:lnSpc>
            </a:pPr>
            <a:r>
              <a:rPr lang="en-US"/>
              <a:t>ball-and-socket joints</a:t>
            </a:r>
          </a:p>
          <a:p>
            <a:pPr lvl="3">
              <a:lnSpc>
                <a:spcPct val="90000"/>
              </a:lnSpc>
            </a:pPr>
            <a:r>
              <a:rPr lang="en-US"/>
              <a:t>hinge joints</a:t>
            </a:r>
          </a:p>
          <a:p>
            <a:pPr lvl="3">
              <a:lnSpc>
                <a:spcPct val="90000"/>
              </a:lnSpc>
            </a:pPr>
            <a:r>
              <a:rPr lang="en-US"/>
              <a:t>pivot joints</a:t>
            </a:r>
          </a:p>
          <a:p>
            <a:pPr lvl="3">
              <a:lnSpc>
                <a:spcPct val="90000"/>
              </a:lnSpc>
            </a:pPr>
            <a:r>
              <a:rPr lang="en-US"/>
              <a:t>saddle joints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800" b="0">
                <a:solidFill>
                  <a:schemeClr val="tx1"/>
                </a:solidFill>
              </a:rPr>
              <a:t>Ball-and-socket joints permit movement in many directions.</a:t>
            </a:r>
            <a:r>
              <a:rPr lang="en-US"/>
              <a:t> </a:t>
            </a:r>
          </a:p>
        </p:txBody>
      </p:sp>
      <p:pic>
        <p:nvPicPr>
          <p:cNvPr id="1314826" name="Picture 10" descr="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138" y="2028825"/>
            <a:ext cx="7875587" cy="4100513"/>
          </a:xfrm>
          <a:prstGeom prst="rect">
            <a:avLst/>
          </a:prstGeom>
          <a:noFill/>
        </p:spPr>
      </p:pic>
      <p:pic>
        <p:nvPicPr>
          <p:cNvPr id="1314827" name="Picture 11" descr="arows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9363" y="2919413"/>
            <a:ext cx="1501775" cy="1600200"/>
          </a:xfrm>
          <a:prstGeom prst="rect">
            <a:avLst/>
          </a:prstGeom>
          <a:noFill/>
        </p:spPr>
      </p:pic>
      <p:sp>
        <p:nvSpPr>
          <p:cNvPr id="1314831" name="Rectangle 15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0" y="0"/>
            <a:ext cx="195262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500" fill="hold"/>
                                        <p:tgtEl>
                                          <p:spTgt spid="1314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" dur="500" fill="hold"/>
                                        <p:tgtEl>
                                          <p:spTgt spid="1314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Hinge joints permit back-and-forth motion.</a:t>
            </a:r>
          </a:p>
        </p:txBody>
      </p:sp>
      <p:pic>
        <p:nvPicPr>
          <p:cNvPr id="1316869" name="Picture 5" descr="sb4013f1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1663700"/>
            <a:ext cx="7112000" cy="4375150"/>
          </a:xfrm>
          <a:prstGeom prst="rect">
            <a:avLst/>
          </a:prstGeom>
          <a:noFill/>
        </p:spPr>
      </p:pic>
      <p:sp>
        <p:nvSpPr>
          <p:cNvPr id="1316872" name="Freeform 8"/>
          <p:cNvSpPr>
            <a:spLocks/>
          </p:cNvSpPr>
          <p:nvPr/>
        </p:nvSpPr>
        <p:spPr bwMode="auto">
          <a:xfrm>
            <a:off x="5178425" y="4186238"/>
            <a:ext cx="2112963" cy="1836737"/>
          </a:xfrm>
          <a:custGeom>
            <a:avLst/>
            <a:gdLst/>
            <a:ahLst/>
            <a:cxnLst>
              <a:cxn ang="0">
                <a:pos x="38" y="64"/>
              </a:cxn>
              <a:cxn ang="0">
                <a:pos x="303" y="18"/>
              </a:cxn>
              <a:cxn ang="0">
                <a:pos x="358" y="173"/>
              </a:cxn>
              <a:cxn ang="0">
                <a:pos x="404" y="356"/>
              </a:cxn>
              <a:cxn ang="0">
                <a:pos x="797" y="722"/>
              </a:cxn>
              <a:cxn ang="0">
                <a:pos x="1181" y="859"/>
              </a:cxn>
              <a:cxn ang="0">
                <a:pos x="1273" y="896"/>
              </a:cxn>
              <a:cxn ang="0">
                <a:pos x="1218" y="1005"/>
              </a:cxn>
              <a:cxn ang="0">
                <a:pos x="596" y="1133"/>
              </a:cxn>
              <a:cxn ang="0">
                <a:pos x="377" y="859"/>
              </a:cxn>
              <a:cxn ang="0">
                <a:pos x="130" y="457"/>
              </a:cxn>
              <a:cxn ang="0">
                <a:pos x="75" y="219"/>
              </a:cxn>
              <a:cxn ang="0">
                <a:pos x="38" y="64"/>
              </a:cxn>
            </a:cxnLst>
            <a:rect l="0" t="0" r="r" b="b"/>
            <a:pathLst>
              <a:path w="1331" h="1157">
                <a:moveTo>
                  <a:pt x="38" y="64"/>
                </a:moveTo>
                <a:cubicBezTo>
                  <a:pt x="76" y="30"/>
                  <a:pt x="250" y="0"/>
                  <a:pt x="303" y="18"/>
                </a:cubicBezTo>
                <a:cubicBezTo>
                  <a:pt x="356" y="36"/>
                  <a:pt x="341" y="117"/>
                  <a:pt x="358" y="173"/>
                </a:cubicBezTo>
                <a:cubicBezTo>
                  <a:pt x="375" y="229"/>
                  <a:pt x="331" y="265"/>
                  <a:pt x="404" y="356"/>
                </a:cubicBezTo>
                <a:cubicBezTo>
                  <a:pt x="477" y="447"/>
                  <a:pt x="668" y="638"/>
                  <a:pt x="797" y="722"/>
                </a:cubicBezTo>
                <a:cubicBezTo>
                  <a:pt x="926" y="806"/>
                  <a:pt x="1102" y="830"/>
                  <a:pt x="1181" y="859"/>
                </a:cubicBezTo>
                <a:cubicBezTo>
                  <a:pt x="1260" y="888"/>
                  <a:pt x="1267" y="872"/>
                  <a:pt x="1273" y="896"/>
                </a:cubicBezTo>
                <a:cubicBezTo>
                  <a:pt x="1279" y="920"/>
                  <a:pt x="1331" y="966"/>
                  <a:pt x="1218" y="1005"/>
                </a:cubicBezTo>
                <a:cubicBezTo>
                  <a:pt x="1105" y="1044"/>
                  <a:pt x="736" y="1157"/>
                  <a:pt x="596" y="1133"/>
                </a:cubicBezTo>
                <a:cubicBezTo>
                  <a:pt x="456" y="1109"/>
                  <a:pt x="455" y="972"/>
                  <a:pt x="377" y="859"/>
                </a:cubicBezTo>
                <a:cubicBezTo>
                  <a:pt x="299" y="746"/>
                  <a:pt x="180" y="564"/>
                  <a:pt x="130" y="457"/>
                </a:cubicBezTo>
                <a:cubicBezTo>
                  <a:pt x="80" y="350"/>
                  <a:pt x="86" y="284"/>
                  <a:pt x="75" y="219"/>
                </a:cubicBezTo>
                <a:cubicBezTo>
                  <a:pt x="64" y="154"/>
                  <a:pt x="0" y="98"/>
                  <a:pt x="38" y="6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16871" name="Picture 7" descr="ar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0338" y="4227513"/>
            <a:ext cx="1857375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1.50289E-6 C 0.00694 0.0104 0.01406 0.02081 0.02222 0.02751 C 0.03038 0.03422 0.04479 0.03815 0.0493 0.04023 " pathEditMode="relative" ptsTypes="aaA">
                                      <p:cBhvr>
                                        <p:cTn id="6" dur="500" fill="hold"/>
                                        <p:tgtEl>
                                          <p:spTgt spid="1316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1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Pivot joints allow one bone to rotate around another.</a:t>
            </a:r>
          </a:p>
        </p:txBody>
      </p:sp>
      <p:pic>
        <p:nvPicPr>
          <p:cNvPr id="1318920" name="Picture 8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4275" y="2308225"/>
            <a:ext cx="6511925" cy="3659188"/>
          </a:xfrm>
          <a:prstGeom prst="rect">
            <a:avLst/>
          </a:prstGeom>
          <a:noFill/>
        </p:spPr>
      </p:pic>
      <p:pic>
        <p:nvPicPr>
          <p:cNvPr id="1318921" name="Picture 9" descr="ars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1975" y="4014788"/>
            <a:ext cx="2236788" cy="143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500" fill="hold"/>
                                        <p:tgtEl>
                                          <p:spTgt spid="13189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9" dur="500" fill="hold"/>
                                        <p:tgtEl>
                                          <p:spTgt spid="13189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pic>
        <p:nvPicPr>
          <p:cNvPr id="1320965" name="Picture 5" descr="sb4013f1_04"/>
          <p:cNvPicPr>
            <a:picLocks noChangeAspect="1" noChangeArrowheads="1"/>
          </p:cNvPicPr>
          <p:nvPr/>
        </p:nvPicPr>
        <p:blipFill>
          <a:blip r:embed="rId3" cstate="print"/>
          <a:srcRect t="14989" r="1729" b="-102"/>
          <a:stretch>
            <a:fillRect/>
          </a:stretch>
        </p:blipFill>
        <p:spPr bwMode="auto">
          <a:xfrm>
            <a:off x="1214438" y="2587625"/>
            <a:ext cx="6586537" cy="3957638"/>
          </a:xfrm>
          <a:prstGeom prst="rect">
            <a:avLst/>
          </a:prstGeom>
          <a:noFill/>
        </p:spPr>
      </p:pic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Joints</a:t>
            </a:r>
          </a:p>
        </p:txBody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Saddle joints permit one bone to slide in two directions.</a:t>
            </a:r>
          </a:p>
        </p:txBody>
      </p:sp>
      <p:sp>
        <p:nvSpPr>
          <p:cNvPr id="1320972" name="Rectangle 12"/>
          <p:cNvSpPr>
            <a:spLocks noChangeArrowheads="1"/>
          </p:cNvSpPr>
          <p:nvPr/>
        </p:nvSpPr>
        <p:spPr bwMode="auto">
          <a:xfrm>
            <a:off x="6473825" y="2347913"/>
            <a:ext cx="1349375" cy="450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0974" name="Picture 14" descr="arw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6300" y="1717675"/>
            <a:ext cx="2227263" cy="1149350"/>
          </a:xfrm>
          <a:prstGeom prst="rect">
            <a:avLst/>
          </a:prstGeom>
          <a:noFill/>
        </p:spPr>
      </p:pic>
      <p:pic>
        <p:nvPicPr>
          <p:cNvPr id="1320975" name="Picture 15" descr="arw6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0588" y="1582738"/>
            <a:ext cx="2211387" cy="128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0.01666 C -0.01666 0.00463 -0.0059 -0.00695 0.00435 -0.01389 C 0.01476 -0.02107 0.02466 -0.02338 0.03473 -0.0257 " pathEditMode="relative" rAng="0" ptsTypes="aaA">
                                      <p:cBhvr>
                                        <p:cTn id="6" dur="500" fill="hold"/>
                                        <p:tgtEl>
                                          <p:spTgt spid="1320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736 0.01088 C 0.01389 0.00694 0.01024 0.00324 0.00521 -0.00162 C -0.00017 -0.00625 -0.00868 -0.01389 -0.01389 -0.01806 C -0.01979 -0.02153 -0.02448 -0.02477 -0.02847 -0.02685 " pathEditMode="relative" rAng="-8618134" ptsTypes="aaaA">
                                      <p:cBhvr>
                                        <p:cTn id="8" dur="500" fill="hold"/>
                                        <p:tgtEl>
                                          <p:spTgt spid="13209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Skeleton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428625"/>
            <a:ext cx="8870950" cy="5580063"/>
          </a:xfrm>
        </p:spPr>
        <p:txBody>
          <a:bodyPr/>
          <a:lstStyle/>
          <a:p>
            <a:endParaRPr lang="en-US"/>
          </a:p>
          <a:p>
            <a:pPr lvl="1"/>
            <a:r>
              <a:rPr lang="en-US"/>
              <a:t>The skeleton:</a:t>
            </a:r>
          </a:p>
          <a:p>
            <a:pPr lvl="2"/>
            <a:r>
              <a:rPr lang="en-US" b="1"/>
              <a:t>supports the body.</a:t>
            </a:r>
          </a:p>
          <a:p>
            <a:pPr lvl="2"/>
            <a:r>
              <a:rPr lang="en-US" b="1"/>
              <a:t>protects internal organs.</a:t>
            </a:r>
          </a:p>
          <a:p>
            <a:pPr lvl="2"/>
            <a:r>
              <a:rPr lang="en-US" b="1"/>
              <a:t>provides for movement.</a:t>
            </a:r>
          </a:p>
          <a:p>
            <a:pPr lvl="2"/>
            <a:r>
              <a:rPr lang="en-US" b="1"/>
              <a:t>stores mineral reserves.</a:t>
            </a:r>
          </a:p>
          <a:p>
            <a:pPr lvl="2"/>
            <a:r>
              <a:rPr lang="en-US" b="1"/>
              <a:t>provides a site for blood cell formation.</a:t>
            </a:r>
            <a:endParaRPr lang="en-US"/>
          </a:p>
        </p:txBody>
      </p:sp>
      <p:sp>
        <p:nvSpPr>
          <p:cNvPr id="1259527" name="Rectangle 7"/>
          <p:cNvSpPr>
            <a:spLocks noChangeArrowheads="1"/>
          </p:cNvSpPr>
          <p:nvPr/>
        </p:nvSpPr>
        <p:spPr bwMode="auto">
          <a:xfrm>
            <a:off x="392113" y="2055813"/>
            <a:ext cx="1050925" cy="1004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59528" name="Picture 8" descr="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1749425"/>
            <a:ext cx="673100" cy="43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2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Joints</a:t>
            </a:r>
          </a:p>
        </p:txBody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Knee Joint</a:t>
            </a:r>
          </a:p>
        </p:txBody>
      </p:sp>
      <p:pic>
        <p:nvPicPr>
          <p:cNvPr id="1325061" name="Picture 5" descr="sb4014f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3788" y="361950"/>
            <a:ext cx="4403725" cy="6297613"/>
          </a:xfrm>
          <a:prstGeom prst="rect">
            <a:avLst/>
          </a:prstGeom>
          <a:noFill/>
        </p:spPr>
      </p:pic>
      <p:sp>
        <p:nvSpPr>
          <p:cNvPr id="1325073" name="Rectangle 17"/>
          <p:cNvSpPr>
            <a:spLocks noChangeArrowheads="1"/>
          </p:cNvSpPr>
          <p:nvPr/>
        </p:nvSpPr>
        <p:spPr bwMode="auto">
          <a:xfrm>
            <a:off x="5778500" y="698500"/>
            <a:ext cx="1028700" cy="50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5062" name="Text Box 6"/>
          <p:cNvSpPr txBox="1">
            <a:spLocks noChangeArrowheads="1"/>
          </p:cNvSpPr>
          <p:nvPr/>
        </p:nvSpPr>
        <p:spPr bwMode="auto">
          <a:xfrm>
            <a:off x="5676900" y="68580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Muscle </a:t>
            </a:r>
          </a:p>
        </p:txBody>
      </p:sp>
      <p:sp>
        <p:nvSpPr>
          <p:cNvPr id="1325063" name="Text Box 7"/>
          <p:cNvSpPr txBox="1">
            <a:spLocks noChangeArrowheads="1"/>
          </p:cNvSpPr>
          <p:nvPr/>
        </p:nvSpPr>
        <p:spPr bwMode="auto">
          <a:xfrm>
            <a:off x="5638800" y="1257300"/>
            <a:ext cx="120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Tendon </a:t>
            </a:r>
          </a:p>
        </p:txBody>
      </p:sp>
      <p:sp>
        <p:nvSpPr>
          <p:cNvPr id="1325064" name="Text Box 8"/>
          <p:cNvSpPr txBox="1">
            <a:spLocks noChangeArrowheads="1"/>
          </p:cNvSpPr>
          <p:nvPr/>
        </p:nvSpPr>
        <p:spPr bwMode="auto">
          <a:xfrm>
            <a:off x="5702300" y="1816100"/>
            <a:ext cx="93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Femur </a:t>
            </a:r>
          </a:p>
        </p:txBody>
      </p:sp>
      <p:sp>
        <p:nvSpPr>
          <p:cNvPr id="1325065" name="Text Box 9"/>
          <p:cNvSpPr txBox="1">
            <a:spLocks noChangeArrowheads="1"/>
          </p:cNvSpPr>
          <p:nvPr/>
        </p:nvSpPr>
        <p:spPr bwMode="auto">
          <a:xfrm>
            <a:off x="5676900" y="2768600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Patella </a:t>
            </a:r>
          </a:p>
        </p:txBody>
      </p:sp>
      <p:sp>
        <p:nvSpPr>
          <p:cNvPr id="1325066" name="Text Box 10"/>
          <p:cNvSpPr txBox="1">
            <a:spLocks noChangeArrowheads="1"/>
          </p:cNvSpPr>
          <p:nvPr/>
        </p:nvSpPr>
        <p:spPr bwMode="auto">
          <a:xfrm>
            <a:off x="5676900" y="3074988"/>
            <a:ext cx="119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Bursa </a:t>
            </a:r>
          </a:p>
        </p:txBody>
      </p:sp>
      <p:sp>
        <p:nvSpPr>
          <p:cNvPr id="1325067" name="Text Box 11"/>
          <p:cNvSpPr txBox="1">
            <a:spLocks noChangeArrowheads="1"/>
          </p:cNvSpPr>
          <p:nvPr/>
        </p:nvSpPr>
        <p:spPr bwMode="auto">
          <a:xfrm>
            <a:off x="5689600" y="33909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Ligament </a:t>
            </a:r>
          </a:p>
        </p:txBody>
      </p:sp>
      <p:sp>
        <p:nvSpPr>
          <p:cNvPr id="1325068" name="Text Box 12"/>
          <p:cNvSpPr txBox="1">
            <a:spLocks noChangeArrowheads="1"/>
          </p:cNvSpPr>
          <p:nvPr/>
        </p:nvSpPr>
        <p:spPr bwMode="auto">
          <a:xfrm>
            <a:off x="5676900" y="365760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Synovial fluid</a:t>
            </a:r>
          </a:p>
        </p:txBody>
      </p:sp>
      <p:sp>
        <p:nvSpPr>
          <p:cNvPr id="1325069" name="Text Box 13"/>
          <p:cNvSpPr txBox="1">
            <a:spLocks noChangeArrowheads="1"/>
          </p:cNvSpPr>
          <p:nvPr/>
        </p:nvSpPr>
        <p:spPr bwMode="auto">
          <a:xfrm>
            <a:off x="5689600" y="3975100"/>
            <a:ext cx="128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Cartilage </a:t>
            </a:r>
          </a:p>
        </p:txBody>
      </p:sp>
      <p:sp>
        <p:nvSpPr>
          <p:cNvPr id="1325070" name="Text Box 14"/>
          <p:cNvSpPr txBox="1">
            <a:spLocks noChangeArrowheads="1"/>
          </p:cNvSpPr>
          <p:nvPr/>
        </p:nvSpPr>
        <p:spPr bwMode="auto">
          <a:xfrm>
            <a:off x="5676900" y="4432300"/>
            <a:ext cx="71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Fat </a:t>
            </a:r>
          </a:p>
        </p:txBody>
      </p:sp>
      <p:sp>
        <p:nvSpPr>
          <p:cNvPr id="1325071" name="Text Box 15"/>
          <p:cNvSpPr txBox="1">
            <a:spLocks noChangeArrowheads="1"/>
          </p:cNvSpPr>
          <p:nvPr/>
        </p:nvSpPr>
        <p:spPr bwMode="auto">
          <a:xfrm>
            <a:off x="5676900" y="50165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Fibula </a:t>
            </a:r>
          </a:p>
        </p:txBody>
      </p:sp>
      <p:sp>
        <p:nvSpPr>
          <p:cNvPr id="1325072" name="Text Box 16"/>
          <p:cNvSpPr txBox="1">
            <a:spLocks noChangeArrowheads="1"/>
          </p:cNvSpPr>
          <p:nvPr/>
        </p:nvSpPr>
        <p:spPr bwMode="auto">
          <a:xfrm>
            <a:off x="5638800" y="54356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Tibia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2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Joints</a:t>
            </a:r>
          </a:p>
        </p:txBody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Connective tissue called </a:t>
            </a:r>
            <a:r>
              <a:rPr lang="en-US" b="1"/>
              <a:t>ligaments</a:t>
            </a:r>
            <a:r>
              <a:rPr lang="en-US"/>
              <a:t> hold bones together in joints and are attached to membranes that surround bones. </a:t>
            </a:r>
          </a:p>
          <a:p>
            <a:r>
              <a:rPr lang="en-US"/>
              <a:t>Synovial fluid forms a thin lubricating film over the surface of the joint.</a:t>
            </a:r>
          </a:p>
          <a:p>
            <a:r>
              <a:rPr lang="en-US"/>
              <a:t>Synovial fluid enables the bones to slide past each other more smoothly.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3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System Disorders</a:t>
            </a:r>
          </a:p>
        </p:txBody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Skeletal System Disorders</a:t>
            </a:r>
          </a:p>
          <a:p>
            <a:pPr lvl="2">
              <a:lnSpc>
                <a:spcPct val="90000"/>
              </a:lnSpc>
            </a:pPr>
            <a:r>
              <a:rPr lang="en-US"/>
              <a:t>Excessive strain on a joint may produce inflammation, in which excess fluid causes swelling, pain, heat, and redness. </a:t>
            </a:r>
          </a:p>
          <a:p>
            <a:pPr lvl="3">
              <a:lnSpc>
                <a:spcPct val="90000"/>
              </a:lnSpc>
            </a:pPr>
            <a:r>
              <a:rPr lang="en-US"/>
              <a:t>Inflammation of a bursa is called bursitis.</a:t>
            </a:r>
          </a:p>
          <a:p>
            <a:pPr lvl="3">
              <a:lnSpc>
                <a:spcPct val="90000"/>
              </a:lnSpc>
            </a:pPr>
            <a:r>
              <a:rPr lang="en-US"/>
              <a:t>Inflammation of the joint itself is called arthritis.</a:t>
            </a:r>
          </a:p>
          <a:p>
            <a:pPr lvl="2">
              <a:lnSpc>
                <a:spcPct val="90000"/>
              </a:lnSpc>
            </a:pPr>
            <a:r>
              <a:rPr lang="en-US"/>
              <a:t>Another skeletal system disorder is osteoporosis. Osteoporosis is caused by a loss of calcium in the bone.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9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36–1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/>
          </a:p>
          <a:p>
            <a:endParaRPr lang="en-US"/>
          </a:p>
        </p:txBody>
      </p:sp>
      <p:sp>
        <p:nvSpPr>
          <p:cNvPr id="1396740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5249863" y="2701925"/>
            <a:ext cx="26098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399819" name="Rectangle 11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36–1</a:t>
            </a:r>
          </a:p>
        </p:txBody>
      </p:sp>
      <p:sp>
        <p:nvSpPr>
          <p:cNvPr id="1399820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Red blood cells, some kinds of white blood cells, and platelets are produced by </a:t>
            </a:r>
          </a:p>
          <a:p>
            <a:pPr lvl="2"/>
            <a:r>
              <a:rPr lang="en-US"/>
              <a:t>red marrow.	</a:t>
            </a:r>
          </a:p>
          <a:p>
            <a:pPr lvl="2"/>
            <a:r>
              <a:rPr lang="en-US"/>
              <a:t>cartilage.	</a:t>
            </a:r>
          </a:p>
          <a:p>
            <a:pPr lvl="2"/>
            <a:r>
              <a:rPr lang="en-US"/>
              <a:t>yellow marrow.	</a:t>
            </a:r>
          </a:p>
          <a:p>
            <a:pPr lvl="2"/>
            <a:r>
              <a:rPr lang="en-US"/>
              <a:t>osteocytes.	</a:t>
            </a:r>
          </a:p>
        </p:txBody>
      </p:sp>
      <p:sp>
        <p:nvSpPr>
          <p:cNvPr id="1399812" name="Rectangle 4"/>
          <p:cNvSpPr>
            <a:spLocks noChangeArrowheads="1"/>
          </p:cNvSpPr>
          <p:nvPr/>
        </p:nvSpPr>
        <p:spPr bwMode="auto">
          <a:xfrm>
            <a:off x="949325" y="2214563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99813" name="Picture 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1022350"/>
            <a:ext cx="561975" cy="501650"/>
          </a:xfrm>
          <a:prstGeom prst="rect">
            <a:avLst/>
          </a:prstGeom>
          <a:noFill/>
        </p:spPr>
      </p:pic>
      <p:pic>
        <p:nvPicPr>
          <p:cNvPr id="1399814" name="Picture 6" descr="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363" y="2182813"/>
            <a:ext cx="582612" cy="519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98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401867" name="Rectangle 11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36–1</a:t>
            </a:r>
          </a:p>
        </p:txBody>
      </p:sp>
      <p:sp>
        <p:nvSpPr>
          <p:cNvPr id="140186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Mature bone cells are called</a:t>
            </a:r>
          </a:p>
          <a:p>
            <a:pPr lvl="2"/>
            <a:r>
              <a:rPr lang="en-US"/>
              <a:t>periosteum.	</a:t>
            </a:r>
          </a:p>
          <a:p>
            <a:pPr lvl="2"/>
            <a:r>
              <a:rPr lang="en-US"/>
              <a:t>osteocytes.	</a:t>
            </a:r>
          </a:p>
          <a:p>
            <a:pPr lvl="2"/>
            <a:r>
              <a:rPr lang="en-US"/>
              <a:t>bone marrow.	</a:t>
            </a:r>
          </a:p>
          <a:p>
            <a:pPr lvl="2"/>
            <a:r>
              <a:rPr lang="en-US"/>
              <a:t>Haversian canals.</a:t>
            </a:r>
          </a:p>
        </p:txBody>
      </p:sp>
      <p:sp>
        <p:nvSpPr>
          <p:cNvPr id="1401860" name="Rectangle 4"/>
          <p:cNvSpPr>
            <a:spLocks noChangeArrowheads="1"/>
          </p:cNvSpPr>
          <p:nvPr/>
        </p:nvSpPr>
        <p:spPr bwMode="auto">
          <a:xfrm>
            <a:off x="938213" y="2403475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01862" name="Picture 6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813" y="2360613"/>
            <a:ext cx="582612" cy="519112"/>
          </a:xfrm>
          <a:prstGeom prst="rect">
            <a:avLst/>
          </a:prstGeom>
          <a:noFill/>
        </p:spPr>
      </p:pic>
      <p:pic>
        <p:nvPicPr>
          <p:cNvPr id="1401863" name="Picture 7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125" y="1022350"/>
            <a:ext cx="585788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18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403915" name="Rectangle 11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36–1</a:t>
            </a:r>
          </a:p>
        </p:txBody>
      </p:sp>
      <p:sp>
        <p:nvSpPr>
          <p:cNvPr id="140391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In freely movable joints, what covers the surfaces where the two bones come together? </a:t>
            </a:r>
          </a:p>
          <a:p>
            <a:pPr lvl="2"/>
            <a:r>
              <a:rPr lang="en-US"/>
              <a:t>ligaments	</a:t>
            </a:r>
          </a:p>
          <a:p>
            <a:pPr lvl="2"/>
            <a:r>
              <a:rPr lang="en-US"/>
              <a:t>cartilage	</a:t>
            </a:r>
          </a:p>
          <a:p>
            <a:pPr lvl="2"/>
            <a:r>
              <a:rPr lang="en-US"/>
              <a:t>bursae	</a:t>
            </a:r>
          </a:p>
          <a:p>
            <a:pPr lvl="2"/>
            <a:r>
              <a:rPr lang="en-US"/>
              <a:t>tendons	</a:t>
            </a:r>
          </a:p>
        </p:txBody>
      </p:sp>
      <p:sp>
        <p:nvSpPr>
          <p:cNvPr id="1403908" name="Rectangle 4"/>
          <p:cNvSpPr>
            <a:spLocks noChangeArrowheads="1"/>
          </p:cNvSpPr>
          <p:nvPr/>
        </p:nvSpPr>
        <p:spPr bwMode="auto">
          <a:xfrm>
            <a:off x="949325" y="2871788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03910" name="Picture 6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840038"/>
            <a:ext cx="582612" cy="519112"/>
          </a:xfrm>
          <a:prstGeom prst="rect">
            <a:avLst/>
          </a:prstGeom>
          <a:noFill/>
        </p:spPr>
      </p:pic>
      <p:pic>
        <p:nvPicPr>
          <p:cNvPr id="1403912" name="Picture 8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1022350"/>
            <a:ext cx="585787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9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405963" name="Rectangle 11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36–1</a:t>
            </a:r>
          </a:p>
        </p:txBody>
      </p:sp>
      <p:sp>
        <p:nvSpPr>
          <p:cNvPr id="140596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During ossification, cartilage is replaced by</a:t>
            </a:r>
          </a:p>
          <a:p>
            <a:pPr lvl="2"/>
            <a:r>
              <a:rPr lang="en-US"/>
              <a:t>bone.	</a:t>
            </a:r>
          </a:p>
          <a:p>
            <a:pPr lvl="2"/>
            <a:r>
              <a:rPr lang="en-US"/>
              <a:t>ligament.	</a:t>
            </a:r>
          </a:p>
          <a:p>
            <a:pPr lvl="2"/>
            <a:r>
              <a:rPr lang="en-US"/>
              <a:t>marrow.	</a:t>
            </a:r>
          </a:p>
          <a:p>
            <a:pPr lvl="2"/>
            <a:r>
              <a:rPr lang="en-US"/>
              <a:t>tendon.	</a:t>
            </a:r>
          </a:p>
        </p:txBody>
      </p:sp>
      <p:sp>
        <p:nvSpPr>
          <p:cNvPr id="1405956" name="Rectangle 4"/>
          <p:cNvSpPr>
            <a:spLocks noChangeArrowheads="1"/>
          </p:cNvSpPr>
          <p:nvPr/>
        </p:nvSpPr>
        <p:spPr bwMode="auto">
          <a:xfrm>
            <a:off x="960438" y="1760538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05958" name="Picture 6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1751013"/>
            <a:ext cx="582612" cy="519112"/>
          </a:xfrm>
          <a:prstGeom prst="rect">
            <a:avLst/>
          </a:prstGeom>
          <a:noFill/>
        </p:spPr>
      </p:pic>
      <p:pic>
        <p:nvPicPr>
          <p:cNvPr id="1405961" name="Picture 9" descr="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1022350"/>
            <a:ext cx="585787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59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408011" name="Rectangle 11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36–1</a:t>
            </a:r>
          </a:p>
        </p:txBody>
      </p:sp>
      <p:sp>
        <p:nvSpPr>
          <p:cNvPr id="140801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The shoulder joint is an example of a</a:t>
            </a:r>
          </a:p>
          <a:p>
            <a:pPr lvl="2"/>
            <a:r>
              <a:rPr lang="en-US"/>
              <a:t>ball-and-socket joint.	</a:t>
            </a:r>
          </a:p>
          <a:p>
            <a:pPr lvl="2"/>
            <a:r>
              <a:rPr lang="en-US"/>
              <a:t>hinge joint.	</a:t>
            </a:r>
          </a:p>
          <a:p>
            <a:pPr lvl="2"/>
            <a:r>
              <a:rPr lang="en-US"/>
              <a:t>pivot joint.	</a:t>
            </a:r>
          </a:p>
          <a:p>
            <a:pPr lvl="2"/>
            <a:r>
              <a:rPr lang="en-US"/>
              <a:t>saddle joint.</a:t>
            </a:r>
          </a:p>
        </p:txBody>
      </p:sp>
      <p:sp>
        <p:nvSpPr>
          <p:cNvPr id="1408004" name="Rectangle 4"/>
          <p:cNvSpPr>
            <a:spLocks noChangeArrowheads="1"/>
          </p:cNvSpPr>
          <p:nvPr/>
        </p:nvSpPr>
        <p:spPr bwMode="auto">
          <a:xfrm>
            <a:off x="949325" y="1785938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08006" name="Picture 6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1754188"/>
            <a:ext cx="582612" cy="519112"/>
          </a:xfrm>
          <a:prstGeom prst="rect">
            <a:avLst/>
          </a:prstGeom>
          <a:noFill/>
        </p:spPr>
      </p:pic>
      <p:pic>
        <p:nvPicPr>
          <p:cNvPr id="1408010" name="Picture 10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1022350"/>
            <a:ext cx="585787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24175"/>
            <a:ext cx="9144000" cy="609600"/>
          </a:xfrm>
          <a:noFill/>
        </p:spPr>
        <p:txBody>
          <a:bodyPr/>
          <a:lstStyle/>
          <a:p>
            <a:r>
              <a:rPr lang="en-US"/>
              <a:t>END OF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Skeleton</a:t>
            </a:r>
          </a:p>
        </p:txBody>
      </p:sp>
      <p:pic>
        <p:nvPicPr>
          <p:cNvPr id="1263623" name="Picture 7" descr="sb4010f1_0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7938" y="341313"/>
            <a:ext cx="2944812" cy="6254750"/>
          </a:xfrm>
          <a:prstGeom prst="rect">
            <a:avLst/>
          </a:prstGeom>
          <a:noFill/>
        </p:spPr>
      </p:pic>
      <p:sp>
        <p:nvSpPr>
          <p:cNvPr id="1263625" name="Rectangle 9"/>
          <p:cNvSpPr>
            <a:spLocks noChangeArrowheads="1"/>
          </p:cNvSpPr>
          <p:nvPr/>
        </p:nvSpPr>
        <p:spPr bwMode="auto">
          <a:xfrm>
            <a:off x="2997200" y="330200"/>
            <a:ext cx="944563" cy="41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3624" name="Text Box 8"/>
          <p:cNvSpPr txBox="1">
            <a:spLocks noChangeArrowheads="1"/>
          </p:cNvSpPr>
          <p:nvPr/>
        </p:nvSpPr>
        <p:spPr bwMode="auto">
          <a:xfrm>
            <a:off x="3365500" y="5700713"/>
            <a:ext cx="276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Axial  Skeleton</a:t>
            </a:r>
          </a:p>
        </p:txBody>
      </p:sp>
      <p:sp>
        <p:nvSpPr>
          <p:cNvPr id="1263630" name="Rectangle 14"/>
          <p:cNvSpPr>
            <a:spLocks noChangeArrowheads="1"/>
          </p:cNvSpPr>
          <p:nvPr/>
        </p:nvSpPr>
        <p:spPr bwMode="auto">
          <a:xfrm>
            <a:off x="2730500" y="889000"/>
            <a:ext cx="677863" cy="2451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3626" name="Text Box 10"/>
          <p:cNvSpPr txBox="1">
            <a:spLocks noChangeArrowheads="1"/>
          </p:cNvSpPr>
          <p:nvPr/>
        </p:nvSpPr>
        <p:spPr bwMode="auto">
          <a:xfrm>
            <a:off x="4721225" y="847725"/>
            <a:ext cx="11080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Skull </a:t>
            </a:r>
          </a:p>
        </p:txBody>
      </p:sp>
      <p:sp>
        <p:nvSpPr>
          <p:cNvPr id="1263627" name="Text Box 11"/>
          <p:cNvSpPr txBox="1">
            <a:spLocks noChangeArrowheads="1"/>
          </p:cNvSpPr>
          <p:nvPr/>
        </p:nvSpPr>
        <p:spPr bwMode="auto">
          <a:xfrm>
            <a:off x="4398963" y="1779588"/>
            <a:ext cx="1327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Sternum </a:t>
            </a:r>
          </a:p>
        </p:txBody>
      </p:sp>
      <p:sp>
        <p:nvSpPr>
          <p:cNvPr id="1263628" name="Text Box 12"/>
          <p:cNvSpPr txBox="1">
            <a:spLocks noChangeArrowheads="1"/>
          </p:cNvSpPr>
          <p:nvPr/>
        </p:nvSpPr>
        <p:spPr bwMode="auto">
          <a:xfrm>
            <a:off x="4754563" y="2198688"/>
            <a:ext cx="9525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Ribs </a:t>
            </a:r>
          </a:p>
        </p:txBody>
      </p:sp>
      <p:sp>
        <p:nvSpPr>
          <p:cNvPr id="1263631" name="Text Box 15"/>
          <p:cNvSpPr txBox="1">
            <a:spLocks noChangeArrowheads="1"/>
          </p:cNvSpPr>
          <p:nvPr/>
        </p:nvSpPr>
        <p:spPr bwMode="auto">
          <a:xfrm>
            <a:off x="3994150" y="2754313"/>
            <a:ext cx="17018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Vertebral column </a:t>
            </a:r>
          </a:p>
        </p:txBody>
      </p:sp>
      <p:sp>
        <p:nvSpPr>
          <p:cNvPr id="1263633" name="Text Box 17"/>
          <p:cNvSpPr txBox="1">
            <a:spLocks noChangeArrowheads="1"/>
          </p:cNvSpPr>
          <p:nvPr/>
        </p:nvSpPr>
        <p:spPr bwMode="auto">
          <a:xfrm>
            <a:off x="746125" y="1281113"/>
            <a:ext cx="3559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The axial skeleton (blue) supports the central axis of the body.</a:t>
            </a:r>
            <a:endParaRPr lang="en-US" b="0"/>
          </a:p>
        </p:txBody>
      </p:sp>
      <p:sp>
        <p:nvSpPr>
          <p:cNvPr id="1263634" name="Rectangle 18"/>
          <p:cNvSpPr>
            <a:spLocks noChangeArrowheads="1"/>
          </p:cNvSpPr>
          <p:nvPr/>
        </p:nvSpPr>
        <p:spPr bwMode="auto">
          <a:xfrm>
            <a:off x="5289550" y="322263"/>
            <a:ext cx="903288" cy="436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6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Skeleton</a:t>
            </a:r>
          </a:p>
        </p:txBody>
      </p:sp>
      <p:pic>
        <p:nvPicPr>
          <p:cNvPr id="1265670" name="Picture 6" descr="sb4010f1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75" y="384175"/>
            <a:ext cx="3282950" cy="6034088"/>
          </a:xfrm>
          <a:prstGeom prst="rect">
            <a:avLst/>
          </a:prstGeom>
          <a:noFill/>
        </p:spPr>
      </p:pic>
      <p:sp>
        <p:nvSpPr>
          <p:cNvPr id="1265682" name="Rectangle 18"/>
          <p:cNvSpPr>
            <a:spLocks noChangeArrowheads="1"/>
          </p:cNvSpPr>
          <p:nvPr/>
        </p:nvSpPr>
        <p:spPr bwMode="auto">
          <a:xfrm>
            <a:off x="6824663" y="1317625"/>
            <a:ext cx="62230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5674" name="Text Box 10"/>
          <p:cNvSpPr txBox="1">
            <a:spLocks noChangeArrowheads="1"/>
          </p:cNvSpPr>
          <p:nvPr/>
        </p:nvSpPr>
        <p:spPr bwMode="auto">
          <a:xfrm>
            <a:off x="6761163" y="1354138"/>
            <a:ext cx="1501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Clavicle </a:t>
            </a:r>
          </a:p>
        </p:txBody>
      </p:sp>
      <p:sp>
        <p:nvSpPr>
          <p:cNvPr id="1265680" name="Text Box 16"/>
          <p:cNvSpPr txBox="1">
            <a:spLocks noChangeArrowheads="1"/>
          </p:cNvSpPr>
          <p:nvPr/>
        </p:nvSpPr>
        <p:spPr bwMode="auto">
          <a:xfrm>
            <a:off x="6748463" y="1620838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Scapula </a:t>
            </a:r>
          </a:p>
        </p:txBody>
      </p:sp>
      <p:sp>
        <p:nvSpPr>
          <p:cNvPr id="1265681" name="Text Box 17"/>
          <p:cNvSpPr txBox="1">
            <a:spLocks noChangeArrowheads="1"/>
          </p:cNvSpPr>
          <p:nvPr/>
        </p:nvSpPr>
        <p:spPr bwMode="auto">
          <a:xfrm>
            <a:off x="6761163" y="2039938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Humerus </a:t>
            </a:r>
          </a:p>
        </p:txBody>
      </p:sp>
      <p:sp>
        <p:nvSpPr>
          <p:cNvPr id="1265688" name="Rectangle 24"/>
          <p:cNvSpPr>
            <a:spLocks noChangeArrowheads="1"/>
          </p:cNvSpPr>
          <p:nvPr/>
        </p:nvSpPr>
        <p:spPr bwMode="auto">
          <a:xfrm>
            <a:off x="6837363" y="2638425"/>
            <a:ext cx="78740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5683" name="Text Box 19"/>
          <p:cNvSpPr txBox="1">
            <a:spLocks noChangeArrowheads="1"/>
          </p:cNvSpPr>
          <p:nvPr/>
        </p:nvSpPr>
        <p:spPr bwMode="auto">
          <a:xfrm>
            <a:off x="6761163" y="2497138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Radius </a:t>
            </a:r>
          </a:p>
        </p:txBody>
      </p:sp>
      <p:sp>
        <p:nvSpPr>
          <p:cNvPr id="1265684" name="Text Box 20"/>
          <p:cNvSpPr txBox="1">
            <a:spLocks noChangeArrowheads="1"/>
          </p:cNvSpPr>
          <p:nvPr/>
        </p:nvSpPr>
        <p:spPr bwMode="auto">
          <a:xfrm>
            <a:off x="6761163" y="2727325"/>
            <a:ext cx="113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Pelvis </a:t>
            </a:r>
          </a:p>
        </p:txBody>
      </p:sp>
      <p:sp>
        <p:nvSpPr>
          <p:cNvPr id="1265685" name="Text Box 21"/>
          <p:cNvSpPr txBox="1">
            <a:spLocks noChangeArrowheads="1"/>
          </p:cNvSpPr>
          <p:nvPr/>
        </p:nvSpPr>
        <p:spPr bwMode="auto">
          <a:xfrm>
            <a:off x="6761163" y="2936875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Ulna </a:t>
            </a:r>
          </a:p>
        </p:txBody>
      </p:sp>
      <p:sp>
        <p:nvSpPr>
          <p:cNvPr id="1265686" name="Text Box 22"/>
          <p:cNvSpPr txBox="1">
            <a:spLocks noChangeArrowheads="1"/>
          </p:cNvSpPr>
          <p:nvPr/>
        </p:nvSpPr>
        <p:spPr bwMode="auto">
          <a:xfrm>
            <a:off x="6748463" y="3157538"/>
            <a:ext cx="1195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Carpals </a:t>
            </a:r>
          </a:p>
        </p:txBody>
      </p:sp>
      <p:sp>
        <p:nvSpPr>
          <p:cNvPr id="1265687" name="Text Box 23"/>
          <p:cNvSpPr txBox="1">
            <a:spLocks noChangeArrowheads="1"/>
          </p:cNvSpPr>
          <p:nvPr/>
        </p:nvSpPr>
        <p:spPr bwMode="auto">
          <a:xfrm>
            <a:off x="6761163" y="3375025"/>
            <a:ext cx="158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Metacarpals </a:t>
            </a:r>
          </a:p>
        </p:txBody>
      </p:sp>
      <p:sp>
        <p:nvSpPr>
          <p:cNvPr id="1265694" name="Rectangle 30"/>
          <p:cNvSpPr>
            <a:spLocks noChangeArrowheads="1"/>
          </p:cNvSpPr>
          <p:nvPr/>
        </p:nvSpPr>
        <p:spPr bwMode="auto">
          <a:xfrm>
            <a:off x="6824663" y="3908425"/>
            <a:ext cx="6477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5689" name="Text Box 25"/>
          <p:cNvSpPr txBox="1">
            <a:spLocks noChangeArrowheads="1"/>
          </p:cNvSpPr>
          <p:nvPr/>
        </p:nvSpPr>
        <p:spPr bwMode="auto">
          <a:xfrm>
            <a:off x="6761163" y="3868738"/>
            <a:ext cx="1501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Phalanges </a:t>
            </a:r>
          </a:p>
        </p:txBody>
      </p:sp>
      <p:sp>
        <p:nvSpPr>
          <p:cNvPr id="1265690" name="Text Box 26"/>
          <p:cNvSpPr txBox="1">
            <a:spLocks noChangeArrowheads="1"/>
          </p:cNvSpPr>
          <p:nvPr/>
        </p:nvSpPr>
        <p:spPr bwMode="auto">
          <a:xfrm>
            <a:off x="6761163" y="4098925"/>
            <a:ext cx="93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Femur </a:t>
            </a:r>
          </a:p>
        </p:txBody>
      </p:sp>
      <p:sp>
        <p:nvSpPr>
          <p:cNvPr id="1265691" name="Text Box 27"/>
          <p:cNvSpPr txBox="1">
            <a:spLocks noChangeArrowheads="1"/>
          </p:cNvSpPr>
          <p:nvPr/>
        </p:nvSpPr>
        <p:spPr bwMode="auto">
          <a:xfrm>
            <a:off x="6761163" y="4516438"/>
            <a:ext cx="1127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Patella </a:t>
            </a:r>
          </a:p>
        </p:txBody>
      </p:sp>
      <p:sp>
        <p:nvSpPr>
          <p:cNvPr id="1265692" name="Text Box 28"/>
          <p:cNvSpPr txBox="1">
            <a:spLocks noChangeArrowheads="1"/>
          </p:cNvSpPr>
          <p:nvPr/>
        </p:nvSpPr>
        <p:spPr bwMode="auto">
          <a:xfrm>
            <a:off x="6761163" y="4821238"/>
            <a:ext cx="98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Fibula </a:t>
            </a:r>
          </a:p>
        </p:txBody>
      </p:sp>
      <p:sp>
        <p:nvSpPr>
          <p:cNvPr id="1265693" name="Text Box 29"/>
          <p:cNvSpPr txBox="1">
            <a:spLocks noChangeArrowheads="1"/>
          </p:cNvSpPr>
          <p:nvPr/>
        </p:nvSpPr>
        <p:spPr bwMode="auto">
          <a:xfrm>
            <a:off x="6723063" y="5151438"/>
            <a:ext cx="89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Tibia </a:t>
            </a:r>
          </a:p>
        </p:txBody>
      </p:sp>
      <p:sp>
        <p:nvSpPr>
          <p:cNvPr id="1265698" name="Rectangle 34"/>
          <p:cNvSpPr>
            <a:spLocks noChangeArrowheads="1"/>
          </p:cNvSpPr>
          <p:nvPr/>
        </p:nvSpPr>
        <p:spPr bwMode="auto">
          <a:xfrm>
            <a:off x="6837363" y="5572125"/>
            <a:ext cx="749300" cy="774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5695" name="Text Box 31"/>
          <p:cNvSpPr txBox="1">
            <a:spLocks noChangeArrowheads="1"/>
          </p:cNvSpPr>
          <p:nvPr/>
        </p:nvSpPr>
        <p:spPr bwMode="auto">
          <a:xfrm>
            <a:off x="6723063" y="5405438"/>
            <a:ext cx="132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Tarsals </a:t>
            </a:r>
          </a:p>
        </p:txBody>
      </p:sp>
      <p:sp>
        <p:nvSpPr>
          <p:cNvPr id="1265696" name="Text Box 32"/>
          <p:cNvSpPr txBox="1">
            <a:spLocks noChangeArrowheads="1"/>
          </p:cNvSpPr>
          <p:nvPr/>
        </p:nvSpPr>
        <p:spPr bwMode="auto">
          <a:xfrm>
            <a:off x="6761163" y="5710238"/>
            <a:ext cx="173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Metatarsals </a:t>
            </a:r>
          </a:p>
        </p:txBody>
      </p:sp>
      <p:sp>
        <p:nvSpPr>
          <p:cNvPr id="1265697" name="Text Box 33"/>
          <p:cNvSpPr txBox="1">
            <a:spLocks noChangeArrowheads="1"/>
          </p:cNvSpPr>
          <p:nvPr/>
        </p:nvSpPr>
        <p:spPr bwMode="auto">
          <a:xfrm>
            <a:off x="6748463" y="6040438"/>
            <a:ext cx="1487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Phalanges </a:t>
            </a:r>
          </a:p>
        </p:txBody>
      </p:sp>
      <p:sp>
        <p:nvSpPr>
          <p:cNvPr id="1265700" name="Rectangle 36"/>
          <p:cNvSpPr>
            <a:spLocks noChangeArrowheads="1"/>
          </p:cNvSpPr>
          <p:nvPr/>
        </p:nvSpPr>
        <p:spPr bwMode="auto">
          <a:xfrm>
            <a:off x="6275388" y="268288"/>
            <a:ext cx="1096962" cy="334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5672" name="Text Box 8"/>
          <p:cNvSpPr txBox="1">
            <a:spLocks noChangeArrowheads="1"/>
          </p:cNvSpPr>
          <p:nvPr/>
        </p:nvSpPr>
        <p:spPr bwMode="auto">
          <a:xfrm>
            <a:off x="1670050" y="5635625"/>
            <a:ext cx="3665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Appendicular Skeleton</a:t>
            </a:r>
          </a:p>
        </p:txBody>
      </p:sp>
      <p:sp>
        <p:nvSpPr>
          <p:cNvPr id="1265701" name="Text Box 37"/>
          <p:cNvSpPr txBox="1">
            <a:spLocks noChangeArrowheads="1"/>
          </p:cNvSpPr>
          <p:nvPr/>
        </p:nvSpPr>
        <p:spPr bwMode="auto">
          <a:xfrm>
            <a:off x="601663" y="1436688"/>
            <a:ext cx="37988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The bones of the arms and legs, along with the bones of the pelvis and shoulder area form the appendicular skeleton (grey).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71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Structure of Bones</a:t>
            </a:r>
          </a:p>
        </p:txBody>
      </p:sp>
      <p:sp>
        <p:nvSpPr>
          <p:cNvPr id="127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lvl="1"/>
            <a:r>
              <a:rPr lang="en-US"/>
              <a:t>Bones are a solid network of living cells and protein fibers that are surrounded by deposits of calcium salts.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48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Bones</a:t>
            </a:r>
          </a:p>
        </p:txBody>
      </p:sp>
      <p:pic>
        <p:nvPicPr>
          <p:cNvPr id="1482755" name="Picture 3" descr="sb4011a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00" y="709613"/>
            <a:ext cx="7902575" cy="5262562"/>
          </a:xfrm>
          <a:prstGeom prst="rect">
            <a:avLst/>
          </a:prstGeom>
          <a:noFill/>
        </p:spPr>
      </p:pic>
      <p:sp>
        <p:nvSpPr>
          <p:cNvPr id="1482756" name="Rectangle 4"/>
          <p:cNvSpPr>
            <a:spLocks noChangeArrowheads="1"/>
          </p:cNvSpPr>
          <p:nvPr/>
        </p:nvSpPr>
        <p:spPr bwMode="auto">
          <a:xfrm>
            <a:off x="1609725" y="4352925"/>
            <a:ext cx="12319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57" name="Text Box 5"/>
          <p:cNvSpPr txBox="1">
            <a:spLocks noChangeArrowheads="1"/>
          </p:cNvSpPr>
          <p:nvPr/>
        </p:nvSpPr>
        <p:spPr bwMode="auto">
          <a:xfrm>
            <a:off x="1519238" y="4279900"/>
            <a:ext cx="1817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Bone marrow</a:t>
            </a:r>
          </a:p>
        </p:txBody>
      </p:sp>
      <p:sp>
        <p:nvSpPr>
          <p:cNvPr id="1482758" name="Rectangle 6"/>
          <p:cNvSpPr>
            <a:spLocks noChangeArrowheads="1"/>
          </p:cNvSpPr>
          <p:nvPr/>
        </p:nvSpPr>
        <p:spPr bwMode="auto">
          <a:xfrm>
            <a:off x="1593850" y="2489200"/>
            <a:ext cx="1003300" cy="279400"/>
          </a:xfrm>
          <a:prstGeom prst="rect">
            <a:avLst/>
          </a:prstGeom>
          <a:solidFill>
            <a:srgbClr val="E7ECF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59" name="Text Box 7"/>
          <p:cNvSpPr txBox="1">
            <a:spLocks noChangeArrowheads="1"/>
          </p:cNvSpPr>
          <p:nvPr/>
        </p:nvSpPr>
        <p:spPr bwMode="auto">
          <a:xfrm>
            <a:off x="1519238" y="2479675"/>
            <a:ext cx="166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Periosteum </a:t>
            </a:r>
          </a:p>
        </p:txBody>
      </p:sp>
      <p:sp>
        <p:nvSpPr>
          <p:cNvPr id="1482760" name="Rectangle 8"/>
          <p:cNvSpPr>
            <a:spLocks noChangeArrowheads="1"/>
          </p:cNvSpPr>
          <p:nvPr/>
        </p:nvSpPr>
        <p:spPr bwMode="auto">
          <a:xfrm>
            <a:off x="2019300" y="863600"/>
            <a:ext cx="11049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61" name="Text Box 9"/>
          <p:cNvSpPr txBox="1">
            <a:spLocks noChangeArrowheads="1"/>
          </p:cNvSpPr>
          <p:nvPr/>
        </p:nvSpPr>
        <p:spPr bwMode="auto">
          <a:xfrm>
            <a:off x="1943100" y="787400"/>
            <a:ext cx="184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Spongy bone</a:t>
            </a:r>
          </a:p>
        </p:txBody>
      </p:sp>
      <p:sp>
        <p:nvSpPr>
          <p:cNvPr id="1482762" name="Rectangle 10"/>
          <p:cNvSpPr>
            <a:spLocks noChangeArrowheads="1"/>
          </p:cNvSpPr>
          <p:nvPr/>
        </p:nvSpPr>
        <p:spPr bwMode="auto">
          <a:xfrm>
            <a:off x="1619250" y="1416050"/>
            <a:ext cx="1252538" cy="220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63" name="Text Box 11"/>
          <p:cNvSpPr txBox="1">
            <a:spLocks noChangeArrowheads="1"/>
          </p:cNvSpPr>
          <p:nvPr/>
        </p:nvSpPr>
        <p:spPr bwMode="auto">
          <a:xfrm>
            <a:off x="1544638" y="1344613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Compact bone </a:t>
            </a:r>
          </a:p>
        </p:txBody>
      </p:sp>
      <p:sp>
        <p:nvSpPr>
          <p:cNvPr id="1482764" name="Rectangle 12"/>
          <p:cNvSpPr>
            <a:spLocks noChangeArrowheads="1"/>
          </p:cNvSpPr>
          <p:nvPr/>
        </p:nvSpPr>
        <p:spPr bwMode="auto">
          <a:xfrm>
            <a:off x="6172200" y="1003300"/>
            <a:ext cx="1603375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65" name="Rectangle 13"/>
          <p:cNvSpPr>
            <a:spLocks noChangeArrowheads="1"/>
          </p:cNvSpPr>
          <p:nvPr/>
        </p:nvSpPr>
        <p:spPr bwMode="auto">
          <a:xfrm>
            <a:off x="5092700" y="693738"/>
            <a:ext cx="1528763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66" name="Text Box 14"/>
          <p:cNvSpPr txBox="1">
            <a:spLocks noChangeArrowheads="1"/>
          </p:cNvSpPr>
          <p:nvPr/>
        </p:nvSpPr>
        <p:spPr bwMode="auto">
          <a:xfrm>
            <a:off x="4749800" y="6604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Haversian canal</a:t>
            </a:r>
          </a:p>
        </p:txBody>
      </p:sp>
      <p:sp>
        <p:nvSpPr>
          <p:cNvPr id="1482767" name="Text Box 15"/>
          <p:cNvSpPr txBox="1">
            <a:spLocks noChangeArrowheads="1"/>
          </p:cNvSpPr>
          <p:nvPr/>
        </p:nvSpPr>
        <p:spPr bwMode="auto">
          <a:xfrm>
            <a:off x="6378575" y="936625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Compact bone</a:t>
            </a:r>
          </a:p>
        </p:txBody>
      </p:sp>
      <p:sp>
        <p:nvSpPr>
          <p:cNvPr id="1482768" name="Rectangle 16"/>
          <p:cNvSpPr>
            <a:spLocks noChangeArrowheads="1"/>
          </p:cNvSpPr>
          <p:nvPr/>
        </p:nvSpPr>
        <p:spPr bwMode="auto">
          <a:xfrm>
            <a:off x="2609850" y="3911600"/>
            <a:ext cx="1168400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69" name="Text Box 17"/>
          <p:cNvSpPr txBox="1">
            <a:spLocks noChangeArrowheads="1"/>
          </p:cNvSpPr>
          <p:nvPr/>
        </p:nvSpPr>
        <p:spPr bwMode="auto">
          <a:xfrm>
            <a:off x="2241550" y="3844925"/>
            <a:ext cx="180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Spongy bone</a:t>
            </a:r>
          </a:p>
        </p:txBody>
      </p:sp>
      <p:sp>
        <p:nvSpPr>
          <p:cNvPr id="1482770" name="Rectangle 18"/>
          <p:cNvSpPr>
            <a:spLocks noChangeArrowheads="1"/>
          </p:cNvSpPr>
          <p:nvPr/>
        </p:nvSpPr>
        <p:spPr bwMode="auto">
          <a:xfrm>
            <a:off x="7594600" y="5346700"/>
            <a:ext cx="1001713" cy="322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71" name="Text Box 19"/>
          <p:cNvSpPr txBox="1">
            <a:spLocks noChangeArrowheads="1"/>
          </p:cNvSpPr>
          <p:nvPr/>
        </p:nvSpPr>
        <p:spPr bwMode="auto">
          <a:xfrm>
            <a:off x="6577013" y="584358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Periosteum </a:t>
            </a:r>
          </a:p>
        </p:txBody>
      </p:sp>
      <p:sp>
        <p:nvSpPr>
          <p:cNvPr id="1482772" name="Rectangle 20"/>
          <p:cNvSpPr>
            <a:spLocks noChangeArrowheads="1"/>
          </p:cNvSpPr>
          <p:nvPr/>
        </p:nvSpPr>
        <p:spPr bwMode="auto">
          <a:xfrm>
            <a:off x="4308475" y="4532313"/>
            <a:ext cx="1012825" cy="228600"/>
          </a:xfrm>
          <a:prstGeom prst="rect">
            <a:avLst/>
          </a:prstGeom>
          <a:solidFill>
            <a:srgbClr val="F3F5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73" name="Text Box 21"/>
          <p:cNvSpPr txBox="1">
            <a:spLocks noChangeArrowheads="1"/>
          </p:cNvSpPr>
          <p:nvPr/>
        </p:nvSpPr>
        <p:spPr bwMode="auto">
          <a:xfrm>
            <a:off x="3865563" y="4464050"/>
            <a:ext cx="1474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Osteocyte </a:t>
            </a:r>
          </a:p>
        </p:txBody>
      </p:sp>
      <p:sp>
        <p:nvSpPr>
          <p:cNvPr id="1482774" name="Rectangle 22"/>
          <p:cNvSpPr>
            <a:spLocks noChangeArrowheads="1"/>
          </p:cNvSpPr>
          <p:nvPr/>
        </p:nvSpPr>
        <p:spPr bwMode="auto">
          <a:xfrm>
            <a:off x="5118100" y="4978400"/>
            <a:ext cx="652463" cy="2555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75" name="Text Box 23"/>
          <p:cNvSpPr txBox="1">
            <a:spLocks noChangeArrowheads="1"/>
          </p:cNvSpPr>
          <p:nvPr/>
        </p:nvSpPr>
        <p:spPr bwMode="auto">
          <a:xfrm>
            <a:off x="4494213" y="48117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Artery </a:t>
            </a:r>
          </a:p>
        </p:txBody>
      </p:sp>
      <p:sp>
        <p:nvSpPr>
          <p:cNvPr id="1482776" name="Rectangle 24"/>
          <p:cNvSpPr>
            <a:spLocks noChangeArrowheads="1"/>
          </p:cNvSpPr>
          <p:nvPr/>
        </p:nvSpPr>
        <p:spPr bwMode="auto">
          <a:xfrm>
            <a:off x="6029325" y="5483225"/>
            <a:ext cx="520700" cy="211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2777" name="Text Box 25"/>
          <p:cNvSpPr txBox="1">
            <a:spLocks noChangeArrowheads="1"/>
          </p:cNvSpPr>
          <p:nvPr/>
        </p:nvSpPr>
        <p:spPr bwMode="auto">
          <a:xfrm>
            <a:off x="5918200" y="540385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Vein </a:t>
            </a:r>
          </a:p>
        </p:txBody>
      </p:sp>
      <p:sp>
        <p:nvSpPr>
          <p:cNvPr id="1482779" name="Freeform 27"/>
          <p:cNvSpPr>
            <a:spLocks/>
          </p:cNvSpPr>
          <p:nvPr/>
        </p:nvSpPr>
        <p:spPr bwMode="auto">
          <a:xfrm>
            <a:off x="7258050" y="3552825"/>
            <a:ext cx="1181100" cy="2171700"/>
          </a:xfrm>
          <a:custGeom>
            <a:avLst/>
            <a:gdLst/>
            <a:ahLst/>
            <a:cxnLst>
              <a:cxn ang="0">
                <a:pos x="702" y="0"/>
              </a:cxn>
              <a:cxn ang="0">
                <a:pos x="600" y="408"/>
              </a:cxn>
              <a:cxn ang="0">
                <a:pos x="546" y="588"/>
              </a:cxn>
              <a:cxn ang="0">
                <a:pos x="402" y="888"/>
              </a:cxn>
              <a:cxn ang="0">
                <a:pos x="180" y="1140"/>
              </a:cxn>
              <a:cxn ang="0">
                <a:pos x="60" y="1266"/>
              </a:cxn>
              <a:cxn ang="0">
                <a:pos x="0" y="1320"/>
              </a:cxn>
              <a:cxn ang="0">
                <a:pos x="12" y="1368"/>
              </a:cxn>
              <a:cxn ang="0">
                <a:pos x="618" y="996"/>
              </a:cxn>
              <a:cxn ang="0">
                <a:pos x="744" y="252"/>
              </a:cxn>
              <a:cxn ang="0">
                <a:pos x="702" y="0"/>
              </a:cxn>
            </a:cxnLst>
            <a:rect l="0" t="0" r="r" b="b"/>
            <a:pathLst>
              <a:path w="744" h="1368">
                <a:moveTo>
                  <a:pt x="702" y="0"/>
                </a:moveTo>
                <a:lnTo>
                  <a:pt x="600" y="408"/>
                </a:lnTo>
                <a:lnTo>
                  <a:pt x="546" y="588"/>
                </a:lnTo>
                <a:lnTo>
                  <a:pt x="402" y="888"/>
                </a:lnTo>
                <a:lnTo>
                  <a:pt x="180" y="1140"/>
                </a:lnTo>
                <a:lnTo>
                  <a:pt x="60" y="1266"/>
                </a:lnTo>
                <a:lnTo>
                  <a:pt x="0" y="1320"/>
                </a:lnTo>
                <a:lnTo>
                  <a:pt x="12" y="1368"/>
                </a:lnTo>
                <a:lnTo>
                  <a:pt x="618" y="996"/>
                </a:lnTo>
                <a:lnTo>
                  <a:pt x="744" y="252"/>
                </a:lnTo>
                <a:lnTo>
                  <a:pt x="702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2778" name="Line 26"/>
          <p:cNvSpPr>
            <a:spLocks noChangeShapeType="1"/>
          </p:cNvSpPr>
          <p:nvPr/>
        </p:nvSpPr>
        <p:spPr bwMode="auto">
          <a:xfrm>
            <a:off x="7415213" y="5456238"/>
            <a:ext cx="0" cy="465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Bones</a:t>
            </a:r>
          </a:p>
        </p:txBody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Osteocytes, or mature bone cells, are embedded in the bone matrix. </a:t>
            </a:r>
          </a:p>
          <a:p>
            <a:r>
              <a:rPr lang="en-US"/>
              <a:t>Other bone cells—osteoclasts and osteoblasts—line the Haversian canals and the surfaces of compact and spongy bone.</a:t>
            </a:r>
          </a:p>
          <a:p>
            <a:pPr lvl="2"/>
            <a:r>
              <a:rPr lang="en-US"/>
              <a:t>Osteoclasts break down bone. </a:t>
            </a:r>
          </a:p>
          <a:p>
            <a:pPr lvl="2"/>
            <a:r>
              <a:rPr lang="en-US"/>
              <a:t>Osteoblasts produce bone.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Bones</a:t>
            </a:r>
          </a:p>
        </p:txBody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95375"/>
            <a:ext cx="8642350" cy="5297488"/>
          </a:xfrm>
          <a:noFill/>
        </p:spPr>
        <p:txBody>
          <a:bodyPr/>
          <a:lstStyle/>
          <a:p>
            <a:r>
              <a:rPr lang="en-US" b="1"/>
              <a:t>Bone marrow</a:t>
            </a:r>
            <a:r>
              <a:rPr lang="en-US"/>
              <a:t> is a soft tissue inside the cavities within bones. </a:t>
            </a:r>
          </a:p>
          <a:p>
            <a:r>
              <a:rPr lang="en-US"/>
              <a:t>There are two types of bone marrow: </a:t>
            </a:r>
          </a:p>
          <a:p>
            <a:pPr lvl="2"/>
            <a:r>
              <a:rPr lang="en-US"/>
              <a:t>Yellow marrow is made up of fat cells. </a:t>
            </a:r>
          </a:p>
          <a:p>
            <a:pPr lvl="2"/>
            <a:r>
              <a:rPr lang="en-US"/>
              <a:t>Red marrow produces red blood cells, some kinds of white blood cells, and platelets.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of Bones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Development of Bones</a:t>
            </a:r>
          </a:p>
          <a:p>
            <a:pPr lvl="2"/>
            <a:r>
              <a:rPr lang="en-US"/>
              <a:t>The skeleton of an embryo is composed of cartilage. </a:t>
            </a:r>
          </a:p>
          <a:p>
            <a:pPr lvl="2"/>
            <a:r>
              <a:rPr lang="en-US" b="1"/>
              <a:t>Cartilage</a:t>
            </a:r>
            <a:r>
              <a:rPr lang="en-US"/>
              <a:t> is a strong connective tissue that supports the body and is softer and more flexible than bone.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IO3a_Subchapter Head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IO3a_Subchapter Hea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IO3a_Subchapter He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Subchapter He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Subchapter He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Subchapter He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Subchapter He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Subchapter He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Subchapter He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Subchapter He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Subchapter He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Subchapter He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Subchapter He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Subchapter He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O3a_Key Concept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Key Concep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Key Conce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IO3a_Key Concept_2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Key Concept_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Key Concept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IO3a_OUTLINE_HEADER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OUTLINE_HEADE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OUTLINE_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IO3a_Outline_NO_HEAD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Outline_NO_HEA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Outline_NO_HE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IO3a_Active_Art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Active_Ar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Active_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IO3a_END">
  <a:themeElements>
    <a:clrScheme name="BIO3a_EN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BIO3a_EN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EN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EN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EN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ioQuiz_6-27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Quiz_6-2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Quiz_6-2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IO3a_Quiz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Quiz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3a_Qui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1020</Words>
  <Application>Microsoft Office PowerPoint</Application>
  <PresentationFormat>On-screen Show (4:3)</PresentationFormat>
  <Paragraphs>221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Arial</vt:lpstr>
      <vt:lpstr>ＭＳ Ｐゴシック</vt:lpstr>
      <vt:lpstr>Times</vt:lpstr>
      <vt:lpstr>Wingdings</vt:lpstr>
      <vt:lpstr>Times New Roman</vt:lpstr>
      <vt:lpstr>1_BIO3a_Subchapter Head</vt:lpstr>
      <vt:lpstr>BIO3a_Key Concept</vt:lpstr>
      <vt:lpstr>BIO3a_Key Concept_2</vt:lpstr>
      <vt:lpstr>BIO3a_OUTLINE_HEADER</vt:lpstr>
      <vt:lpstr>BIO3a_Outline_NO_HEAD</vt:lpstr>
      <vt:lpstr>BIO3a_Active_Art</vt:lpstr>
      <vt:lpstr>BIO3a_END</vt:lpstr>
      <vt:lpstr>BioQuiz_6-27</vt:lpstr>
      <vt:lpstr>BIO3a_Quiz</vt:lpstr>
      <vt:lpstr>36–1 The Skeletal System</vt:lpstr>
      <vt:lpstr>The Skeleton</vt:lpstr>
      <vt:lpstr>The Skeleton</vt:lpstr>
      <vt:lpstr>The Skeleton</vt:lpstr>
      <vt:lpstr>Structure of Bones</vt:lpstr>
      <vt:lpstr>Structure of Bones</vt:lpstr>
      <vt:lpstr>Structure of Bones</vt:lpstr>
      <vt:lpstr>Structure of Bones</vt:lpstr>
      <vt:lpstr>Development of Bones</vt:lpstr>
      <vt:lpstr>Development of Bones</vt:lpstr>
      <vt:lpstr>Types of Joints</vt:lpstr>
      <vt:lpstr>Types of Joints</vt:lpstr>
      <vt:lpstr>Types of Joints</vt:lpstr>
      <vt:lpstr>Types of Joints</vt:lpstr>
      <vt:lpstr>Types of Joints</vt:lpstr>
      <vt:lpstr>Types of Joints</vt:lpstr>
      <vt:lpstr>Types of Joints</vt:lpstr>
      <vt:lpstr>Types of Joints</vt:lpstr>
      <vt:lpstr>Types of Joints</vt:lpstr>
      <vt:lpstr>Structure of Joints</vt:lpstr>
      <vt:lpstr>Structure of Joints</vt:lpstr>
      <vt:lpstr>Skeletal System Disorders</vt:lpstr>
      <vt:lpstr>36–1</vt:lpstr>
      <vt:lpstr>36–1</vt:lpstr>
      <vt:lpstr>36–1</vt:lpstr>
      <vt:lpstr>36–1</vt:lpstr>
      <vt:lpstr>36–1</vt:lpstr>
      <vt:lpstr>36–1</vt:lpstr>
      <vt:lpstr>END OF SECTION</vt:lpstr>
    </vt:vector>
  </TitlesOfParts>
  <Company>Laura Baselice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</dc:title>
  <dc:creator>Hendry, Grant K.  (ED16)</dc:creator>
  <cp:lastModifiedBy>DT16</cp:lastModifiedBy>
  <cp:revision>15</cp:revision>
  <dcterms:modified xsi:type="dcterms:W3CDTF">2012-03-21T15:50:37Z</dcterms:modified>
</cp:coreProperties>
</file>