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64" r:id="rId3"/>
    <p:sldMasterId id="2147483656" r:id="rId4"/>
    <p:sldMasterId id="2147483673" r:id="rId5"/>
    <p:sldMasterId id="2147483674" r:id="rId6"/>
    <p:sldMasterId id="2147483666" r:id="rId7"/>
    <p:sldMasterId id="2147483678" r:id="rId8"/>
    <p:sldMasterId id="2147483680" r:id="rId9"/>
    <p:sldMasterId id="2147483681" r:id="rId10"/>
  </p:sldMasterIdLst>
  <p:notesMasterIdLst>
    <p:notesMasterId r:id="rId53"/>
  </p:notesMasterIdLst>
  <p:sldIdLst>
    <p:sldId id="265" r:id="rId11"/>
    <p:sldId id="278" r:id="rId12"/>
    <p:sldId id="322" r:id="rId13"/>
    <p:sldId id="279" r:id="rId14"/>
    <p:sldId id="280" r:id="rId15"/>
    <p:sldId id="323" r:id="rId16"/>
    <p:sldId id="282" r:id="rId17"/>
    <p:sldId id="283" r:id="rId18"/>
    <p:sldId id="284" r:id="rId19"/>
    <p:sldId id="286" r:id="rId20"/>
    <p:sldId id="287" r:id="rId21"/>
    <p:sldId id="288" r:id="rId22"/>
    <p:sldId id="289" r:id="rId23"/>
    <p:sldId id="290" r:id="rId24"/>
    <p:sldId id="291" r:id="rId25"/>
    <p:sldId id="285" r:id="rId26"/>
    <p:sldId id="293" r:id="rId27"/>
    <p:sldId id="294" r:id="rId28"/>
    <p:sldId id="295" r:id="rId29"/>
    <p:sldId id="325" r:id="rId30"/>
    <p:sldId id="296" r:id="rId31"/>
    <p:sldId id="297" r:id="rId32"/>
    <p:sldId id="298" r:id="rId33"/>
    <p:sldId id="299" r:id="rId34"/>
    <p:sldId id="300" r:id="rId35"/>
    <p:sldId id="310" r:id="rId36"/>
    <p:sldId id="302" r:id="rId37"/>
    <p:sldId id="303" r:id="rId38"/>
    <p:sldId id="304" r:id="rId39"/>
    <p:sldId id="326" r:id="rId40"/>
    <p:sldId id="306" r:id="rId41"/>
    <p:sldId id="324" r:id="rId42"/>
    <p:sldId id="307" r:id="rId43"/>
    <p:sldId id="308" r:id="rId44"/>
    <p:sldId id="309" r:id="rId45"/>
    <p:sldId id="311" r:id="rId46"/>
    <p:sldId id="312" r:id="rId47"/>
    <p:sldId id="313" r:id="rId48"/>
    <p:sldId id="315" r:id="rId49"/>
    <p:sldId id="317" r:id="rId50"/>
    <p:sldId id="319" r:id="rId51"/>
    <p:sldId id="275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800" b="1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800" b="1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800" b="1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800" b="1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5700"/>
    <a:srgbClr val="FBEACF"/>
    <a:srgbClr val="FBE4CF"/>
    <a:srgbClr val="F7E9D3"/>
    <a:srgbClr val="F1E6C7"/>
    <a:srgbClr val="F2DFC6"/>
    <a:srgbClr val="EDD4B3"/>
    <a:srgbClr val="9FC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58" autoAdjust="0"/>
    <p:restoredTop sz="94481" autoAdjust="0"/>
  </p:normalViewPr>
  <p:slideViewPr>
    <p:cSldViewPr snapToGrid="0"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6.xml"/><Relationship Id="rId18" Type="http://schemas.openxmlformats.org/officeDocument/2006/relationships/slide" Target="slides/slide21.xml"/><Relationship Id="rId26" Type="http://schemas.openxmlformats.org/officeDocument/2006/relationships/slide" Target="slides/slide29.xml"/><Relationship Id="rId3" Type="http://schemas.openxmlformats.org/officeDocument/2006/relationships/slide" Target="slides/slide3.xml"/><Relationship Id="rId21" Type="http://schemas.openxmlformats.org/officeDocument/2006/relationships/slide" Target="slides/slide24.xml"/><Relationship Id="rId7" Type="http://schemas.openxmlformats.org/officeDocument/2006/relationships/slide" Target="slides/slide7.xml"/><Relationship Id="rId12" Type="http://schemas.openxmlformats.org/officeDocument/2006/relationships/slide" Target="slides/slide15.xml"/><Relationship Id="rId17" Type="http://schemas.openxmlformats.org/officeDocument/2006/relationships/slide" Target="slides/slide20.xml"/><Relationship Id="rId25" Type="http://schemas.openxmlformats.org/officeDocument/2006/relationships/slide" Target="slides/slide28.xml"/><Relationship Id="rId2" Type="http://schemas.openxmlformats.org/officeDocument/2006/relationships/slide" Target="slides/slide2.xml"/><Relationship Id="rId16" Type="http://schemas.openxmlformats.org/officeDocument/2006/relationships/slide" Target="slides/slide19.xml"/><Relationship Id="rId20" Type="http://schemas.openxmlformats.org/officeDocument/2006/relationships/slide" Target="slides/slide23.xml"/><Relationship Id="rId29" Type="http://schemas.openxmlformats.org/officeDocument/2006/relationships/slide" Target="slides/slide3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27.xml"/><Relationship Id="rId32" Type="http://schemas.openxmlformats.org/officeDocument/2006/relationships/slide" Target="slides/slide35.xml"/><Relationship Id="rId5" Type="http://schemas.openxmlformats.org/officeDocument/2006/relationships/slide" Target="slides/slide5.xml"/><Relationship Id="rId15" Type="http://schemas.openxmlformats.org/officeDocument/2006/relationships/slide" Target="slides/slide18.xml"/><Relationship Id="rId23" Type="http://schemas.openxmlformats.org/officeDocument/2006/relationships/slide" Target="slides/slide26.xml"/><Relationship Id="rId28" Type="http://schemas.openxmlformats.org/officeDocument/2006/relationships/slide" Target="slides/slide31.xml"/><Relationship Id="rId10" Type="http://schemas.openxmlformats.org/officeDocument/2006/relationships/slide" Target="slides/slide10.xml"/><Relationship Id="rId19" Type="http://schemas.openxmlformats.org/officeDocument/2006/relationships/slide" Target="slides/slide22.xml"/><Relationship Id="rId31" Type="http://schemas.openxmlformats.org/officeDocument/2006/relationships/slide" Target="slides/slide34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7.xml"/><Relationship Id="rId22" Type="http://schemas.openxmlformats.org/officeDocument/2006/relationships/slide" Target="slides/slide25.xml"/><Relationship Id="rId27" Type="http://schemas.openxmlformats.org/officeDocument/2006/relationships/slide" Target="slides/slide30.xml"/><Relationship Id="rId30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  <a:ea typeface="+mn-ea"/>
              </a:defRPr>
            </a:lvl1pPr>
          </a:lstStyle>
          <a:p>
            <a:pPr>
              <a:defRPr/>
            </a:pPr>
            <a:fld id="{93656458-0DA8-468E-87A4-783C850A2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025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4661E49-6387-40BB-9F52-09F60C8145EB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1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Photo Credit: © Quest/Science Photo Library/Photo Researchers, Inc.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B14676-82CC-4199-9BDE-0A48B8A916AA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10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65539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2DB02AF-84D6-4197-8934-077A0E106B4B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11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Diffusion is the process by which molecules of a substance move from areas of higher concentration to areas of lower concentration. </a:t>
            </a:r>
            <a:r>
              <a:rPr lang="en-US" b="1" smtClean="0"/>
              <a:t>Diffusion does not require the cell to use energy.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D923276-EA1C-4BFE-8E17-4E32C364E931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12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Diffusion is the process by which molecules of a substance move from areas of higher concentration to areas of lower concentration. </a:t>
            </a:r>
            <a:r>
              <a:rPr lang="en-US" b="1" smtClean="0"/>
              <a:t>Diffusion does not require the cell to use energy.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E11A66B-8839-4698-9382-3484C861E9DF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13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Diffusion is the process by which molecules of a substance move from areas of higher concentration to areas of lower concentration. </a:t>
            </a:r>
            <a:r>
              <a:rPr lang="en-US" b="1" smtClean="0"/>
              <a:t>Diffusion does not require the cell to use energy.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CC82BA2-44D1-46C9-9A31-2042B978A1AE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14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Diffusion is the process by which molecules of a substance move from areas of higher concentration to areas of lower concentration. </a:t>
            </a:r>
            <a:r>
              <a:rPr lang="en-US" b="1" smtClean="0"/>
              <a:t>Diffusion does not require the cell to use energy.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45F81A6-62C9-403E-9049-6C3C6F1190B3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15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B815A04-5368-4034-9F29-5A068C532FE9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16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17DF00E-2650-4D76-A810-3E893B179CF8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17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C3E0118-D0AE-40E2-8DF6-2ADE5729671A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18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smtClean="0"/>
              <a:t>Osmosis is the diffusion of water through a selectively permeable membrane.</a:t>
            </a:r>
            <a:r>
              <a:rPr lang="en-US" smtClean="0"/>
              <a:t> In the first beaker, water is more concentrated on the right side of the membrane. As a result, the water diffuses (as shown in the second beaker) to the area of lower concentration.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75DCA12-81BE-48F6-B4D7-AF1BE2D7755E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19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BCC8236-0B02-4EDB-A2BA-F18813717B58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2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3A3A61B-5ABB-49F2-BEB0-8C255D807D2C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20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75779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B24BC67-3B82-4BF0-8114-ADB28E4E06D1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21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90A92D2-1701-4BEC-9FE1-8CC9279D6FFA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22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16391F1-EFDE-47ED-9FA8-D7880DDC818F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23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2B3B5CE-CBB0-4D35-AC70-B05C0FE9DDBC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24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3CD7965-AA9C-4436-B766-5C577698A696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25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1834B32-4819-47DE-941B-E6D98F7F76E1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26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During facilitated diffusion, molecules, such as glucose, that cannot diffuse across the cell membrane’s lipid bilayer on their own move through protein channels instead. </a:t>
            </a:r>
            <a:endParaRPr lang="en-US" b="1" i="1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4B565164-A6D7-4294-8C3F-66DB24E55B09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27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2922203-2130-4E3F-B29C-6D815B935103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28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36FF71BB-4E80-48E7-BC3F-25E7830544F8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29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75B5764-29A0-48CC-880F-25A7E953B7D1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3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smtClean="0"/>
              <a:t>The cell membrane regulates what enters and leaves the cell.</a:t>
            </a:r>
            <a:r>
              <a:rPr lang="en-US" smtClean="0"/>
              <a:t> 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780700C-A427-4509-BE8D-7E112F4C8EFC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30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Active transport of particles against a concentration difference requires transport proteins and energy.  </a:t>
            </a:r>
            <a:endParaRPr lang="en-US" b="1" i="1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A247EDC-5691-4CB2-9D24-D8B70EF67ED3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31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BE0B462-FE2C-47A2-81DF-990339303492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32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88067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34843EE0-C50A-4819-BB50-0936E74B8273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33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4D9DE5A-E9E8-49FD-BD5C-8F7918245924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34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E902776-2081-4E6B-BB59-9E51EF0FF96E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35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419D6430-B779-40D9-B08D-26CC9CD2B223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36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3D7263D-5560-4A80-86CA-12B4611F1AE0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37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DE67601-6274-4C55-A365-5335A60F8F98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38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F2D9E07-0B07-4169-B2A8-BFC73DD9011E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39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56EAC33-2B5F-4CF4-80D7-F216C7C29EA4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4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smtClean="0"/>
              <a:t>The cell membrane regulates what enters and leaves the cell.</a:t>
            </a:r>
            <a:r>
              <a:rPr lang="en-US" smtClean="0"/>
              <a:t> 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BDFF640-2AEE-4D99-B9F2-A658C4E4852C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40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0ED1AA7-293F-4E50-9DA7-1D71BFA160EB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41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7112932-3AB9-4106-9053-56EB81F34A25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42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E51CDAC-8091-4F76-882C-B1D76E360D47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5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smtClean="0"/>
              <a:t>The cell membrane regulates what enters and leaves the cell.</a:t>
            </a:r>
            <a:r>
              <a:rPr lang="en-US" smtClean="0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DEC9AD8-5B48-463A-BF28-AADF104433A5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6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61443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1B2F4A8-B573-4309-AF4B-821EB0D3D5DF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7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F880533-295B-4F69-BFBD-6368FC40E497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8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38AFAE2-4CBC-4A3E-B76C-D7E87A92CE38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9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64515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53022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6048923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2673933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348499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6454457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175125" cy="5297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1095375"/>
            <a:ext cx="4175125" cy="5297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454125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4127993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8042695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3308720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28377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0689297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7286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35052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3505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2124232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538" y="-504825"/>
            <a:ext cx="2189162" cy="6897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8" y="-504825"/>
            <a:ext cx="6419850" cy="6897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9386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3057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71467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69983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359275" cy="461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4725" y="1095375"/>
            <a:ext cx="4359275" cy="461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69556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99700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93183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07496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24244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94699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46751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73032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6263" y="0"/>
            <a:ext cx="22177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0"/>
            <a:ext cx="6500813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950084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263399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337014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38410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359275" cy="233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4725" y="1095375"/>
            <a:ext cx="4359275" cy="233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933030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01115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031254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71284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308079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073443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33654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946479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6263" y="0"/>
            <a:ext cx="2217737" cy="3429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0"/>
            <a:ext cx="6500813" cy="3429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418104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490722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01177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245543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197350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095375"/>
            <a:ext cx="4197350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748925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429258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3577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7213" y="0"/>
            <a:ext cx="35814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1013" y="0"/>
            <a:ext cx="3582987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639686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821415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733201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121688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131936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0"/>
            <a:ext cx="2136775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0"/>
            <a:ext cx="6257925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287834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560423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330361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634615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244975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0425" y="1095375"/>
            <a:ext cx="4244975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071236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94129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992008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499888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113474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852277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779239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093019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4813" y="0"/>
            <a:ext cx="2160587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0"/>
            <a:ext cx="6329363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650582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190553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844166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235854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244975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0425" y="1095375"/>
            <a:ext cx="4244975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33049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778944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36246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341757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92831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642577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485120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224022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4813" y="0"/>
            <a:ext cx="2160587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0"/>
            <a:ext cx="6329363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853290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398451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877865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27667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517468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244975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0425" y="1095375"/>
            <a:ext cx="4244975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713794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952621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236718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223294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23406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995146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012212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4813" y="0"/>
            <a:ext cx="2160587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0"/>
            <a:ext cx="6329363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067355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741613"/>
            <a:ext cx="9144000" cy="609600"/>
          </a:xfrm>
        </p:spPr>
        <p:txBody>
          <a:bodyPr anchorCtr="1"/>
          <a:lstStyle>
            <a:lvl1pPr algn="ctr" fontAlgn="ctr">
              <a:defRPr sz="4000" b="1">
                <a:solidFill>
                  <a:srgbClr val="FF0000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34692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46C87-EB41-401D-89EF-A15D269FD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95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736134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F662B-B05E-4E28-A46F-109C0FF5E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904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AF7BB-D119-4067-A43E-DF8A6CA45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485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D982C-6186-4EC5-AF06-4384A1C54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119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C14C3-75BC-47C3-928E-3393C7822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018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B901D-F866-4469-BAA8-9D18B7084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712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B2F09-1624-48EC-B609-E10C0414F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800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E1DD7-9279-4406-904D-A44FE54C8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628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7F41F-3381-44FA-B224-FC3D85FFC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440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EA8F2-CDC3-4B84-BAF4-27355B6B3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452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09020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7890196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7559765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9769126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175125" cy="4314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1095375"/>
            <a:ext cx="4175125" cy="4314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950059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0765154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957016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134121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324572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953560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1013204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538" y="-504825"/>
            <a:ext cx="2189162" cy="5915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8" y="-504825"/>
            <a:ext cx="6419850" cy="5915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0035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8.jpe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90.xml"/><Relationship Id="rId16" Type="http://schemas.openxmlformats.org/officeDocument/2006/relationships/hyperlink" Target="Resources/ActiveArt/osmosis_index.html" TargetMode="Externa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outine cop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7213" y="0"/>
            <a:ext cx="731678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785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chemeClr val="tx1"/>
                </a:solidFill>
                <a:effectLst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088" y="65786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2"/>
                </a:solidFill>
                <a:effectLst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94400" y="61880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effectLst/>
                <a:ea typeface="+mn-ea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ct val="50000"/>
              </a:spcAft>
              <a:defRPr/>
            </a:pPr>
            <a:endParaRPr lang="en-US" sz="4000">
              <a:solidFill>
                <a:srgbClr val="A50000"/>
              </a:solidFill>
              <a:ea typeface="ＭＳ Ｐゴシック" pitchFamily="1" charset="-128"/>
            </a:endParaRP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609600" y="63849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000" b="0">
              <a:ea typeface="ＭＳ Ｐゴシック" pitchFamily="1" charset="-128"/>
            </a:endParaRP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2400" b="0">
              <a:solidFill>
                <a:schemeClr val="tx1"/>
              </a:solidFill>
              <a:ea typeface="ＭＳ Ｐゴシック" pitchFamily="1" charset="-128"/>
            </a:endParaRPr>
          </a:p>
        </p:txBody>
      </p:sp>
      <p:pic>
        <p:nvPicPr>
          <p:cNvPr id="1034" name="Picture 16" descr="logo_ph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6816725" y="5967413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1200">
                <a:ea typeface="ＭＳ Ｐゴシック" pitchFamily="1" charset="-128"/>
              </a:rPr>
              <a:t>Slide </a:t>
            </a:r>
          </a:p>
          <a:p>
            <a:pPr algn="r">
              <a:defRPr/>
            </a:pPr>
            <a:fld id="{411E2BF5-11FC-4526-B347-D222BB1732B2}" type="slidenum">
              <a:rPr lang="en-US" sz="1200">
                <a:ea typeface="ＭＳ Ｐゴシック" pitchFamily="1" charset="-128"/>
              </a:rPr>
              <a:pPr algn="r">
                <a:defRPr/>
              </a:pPr>
              <a:t>‹#›</a:t>
            </a:fld>
            <a:r>
              <a:rPr lang="en-US" sz="1200">
                <a:ea typeface="ＭＳ Ｐゴシック" pitchFamily="1" charset="-128"/>
              </a:rPr>
              <a:t> of 47</a:t>
            </a:r>
            <a:endParaRPr lang="en-US" sz="1400">
              <a:ea typeface="ＭＳ Ｐゴシック" pitchFamily="1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defRPr sz="4000" b="1">
          <a:solidFill>
            <a:srgbClr val="A50000"/>
          </a:solidFill>
          <a:latin typeface="+mn-lt"/>
          <a:ea typeface="+mn-ea"/>
          <a:cs typeface="+mn-cs"/>
        </a:defRPr>
      </a:lvl1pPr>
      <a:lvl2pPr marL="287338" indent="169863" algn="l" rtl="0" eaLnBrk="0" fontAlgn="base" hangingPunct="0">
        <a:spcBef>
          <a:spcPct val="0"/>
        </a:spcBef>
        <a:spcAft>
          <a:spcPct val="50000"/>
        </a:spcAft>
        <a:defRPr sz="4000" b="1">
          <a:solidFill>
            <a:srgbClr val="006400"/>
          </a:solidFill>
          <a:latin typeface="+mn-lt"/>
          <a:ea typeface="+mn-ea"/>
        </a:defRPr>
      </a:lvl2pPr>
      <a:lvl3pPr marL="401638" indent="512763" algn="l" rtl="0" eaLnBrk="0" fontAlgn="base" hangingPunct="0">
        <a:spcBef>
          <a:spcPct val="0"/>
        </a:spcBef>
        <a:spcAft>
          <a:spcPct val="50000"/>
        </a:spcAft>
        <a:buFont typeface="Arial" charset="0"/>
        <a:defRPr sz="2800">
          <a:solidFill>
            <a:schemeClr val="tx1"/>
          </a:solidFill>
          <a:latin typeface="+mn-lt"/>
          <a:ea typeface="+mn-ea"/>
        </a:defRPr>
      </a:lvl3pPr>
      <a:lvl4pPr marL="515938" indent="515938" algn="l" rtl="0" eaLnBrk="0" fontAlgn="base" hangingPunct="0">
        <a:spcBef>
          <a:spcPct val="0"/>
        </a:spcBef>
        <a:spcAft>
          <a:spcPct val="50000"/>
        </a:spcAft>
        <a:buSzPct val="125000"/>
        <a:buChar char="•"/>
        <a:defRPr sz="2800">
          <a:solidFill>
            <a:schemeClr val="tx1"/>
          </a:solidFill>
          <a:latin typeface="+mn-lt"/>
          <a:ea typeface="+mn-ea"/>
        </a:defRPr>
      </a:lvl4pPr>
      <a:lvl5pPr marL="1204913" indent="60325" algn="l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+mn-ea"/>
        </a:defRPr>
      </a:lvl5pPr>
      <a:lvl6pPr marL="1662113" indent="60325" algn="l" rtl="0" fontAlgn="base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+mn-ea"/>
        </a:defRPr>
      </a:lvl6pPr>
      <a:lvl7pPr marL="2119313" indent="60325" algn="l" rtl="0" fontAlgn="base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+mn-ea"/>
        </a:defRPr>
      </a:lvl7pPr>
      <a:lvl8pPr marL="2576513" indent="60325" algn="l" rtl="0" fontAlgn="base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+mn-ea"/>
        </a:defRPr>
      </a:lvl8pPr>
      <a:lvl9pPr marL="3033713" indent="60325" algn="l" rtl="0" fontAlgn="base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io section open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6867" name="Rectangle 3"/>
          <p:cNvSpPr>
            <a:spLocks noChangeArrowheads="1"/>
          </p:cNvSpPr>
          <p:nvPr/>
        </p:nvSpPr>
        <p:spPr bwMode="auto">
          <a:xfrm>
            <a:off x="-14288" y="20638"/>
            <a:ext cx="3840163" cy="1952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502650" cy="529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168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chemeClr val="tx1"/>
                </a:solidFill>
                <a:effectLst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68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2"/>
                </a:solidFill>
                <a:effectLst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13168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91325" y="61833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effectLst/>
                <a:ea typeface="+mn-ea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1316872" name="Rectangle 8"/>
          <p:cNvSpPr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ct val="50000"/>
              </a:spcAft>
              <a:tabLst>
                <a:tab pos="808038" algn="l"/>
                <a:tab pos="1311275" algn="l"/>
                <a:tab pos="1651000" algn="l"/>
              </a:tabLst>
              <a:defRPr/>
            </a:pPr>
            <a:endParaRPr lang="en-US" sz="3200">
              <a:solidFill>
                <a:srgbClr val="000080"/>
              </a:solidFill>
              <a:ea typeface="ＭＳ Ｐゴシック" pitchFamily="1" charset="-128"/>
            </a:endParaRPr>
          </a:p>
        </p:txBody>
      </p:sp>
      <p:pic>
        <p:nvPicPr>
          <p:cNvPr id="10249" name="Picture 9" descr="logo_ph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6874" name="Rectangle 10"/>
          <p:cNvSpPr>
            <a:spLocks noChangeArrowheads="1"/>
          </p:cNvSpPr>
          <p:nvPr/>
        </p:nvSpPr>
        <p:spPr bwMode="auto">
          <a:xfrm>
            <a:off x="609600" y="63849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000" b="0">
              <a:ea typeface="ＭＳ Ｐゴシック" pitchFamily="1" charset="-128"/>
            </a:endParaRPr>
          </a:p>
        </p:txBody>
      </p:sp>
      <p:sp>
        <p:nvSpPr>
          <p:cNvPr id="1316875" name="Text Box 11"/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2400" b="0">
              <a:solidFill>
                <a:schemeClr val="tx1"/>
              </a:solidFill>
              <a:ea typeface="ＭＳ Ｐゴシック" pitchFamily="1" charset="-128"/>
            </a:endParaRPr>
          </a:p>
        </p:txBody>
      </p:sp>
      <p:sp>
        <p:nvSpPr>
          <p:cNvPr id="1316876" name="Rectangle 12"/>
          <p:cNvSpPr>
            <a:spLocks noChangeArrowheads="1"/>
          </p:cNvSpPr>
          <p:nvPr/>
        </p:nvSpPr>
        <p:spPr bwMode="auto">
          <a:xfrm>
            <a:off x="0" y="0"/>
            <a:ext cx="9158288" cy="333375"/>
          </a:xfrm>
          <a:prstGeom prst="rect">
            <a:avLst/>
          </a:prstGeom>
          <a:solidFill>
            <a:srgbClr val="2C2C9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 b="0">
              <a:solidFill>
                <a:schemeClr val="tx1"/>
              </a:solidFill>
              <a:ea typeface="+mn-ea"/>
            </a:endParaRPr>
          </a:p>
        </p:txBody>
      </p:sp>
      <p:sp>
        <p:nvSpPr>
          <p:cNvPr id="1316877" name="Rectangle 13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53388" y="6346825"/>
            <a:ext cx="1147762" cy="549275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pic>
        <p:nvPicPr>
          <p:cNvPr id="10254" name="Picture 17" descr="sectionQUIZ_BAR cop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00613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5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4288" y="-504825"/>
            <a:ext cx="106997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16883" name="Rectangle 19"/>
          <p:cNvSpPr>
            <a:spLocks noChangeArrowheads="1"/>
          </p:cNvSpPr>
          <p:nvPr/>
        </p:nvSpPr>
        <p:spPr bwMode="auto">
          <a:xfrm>
            <a:off x="6816725" y="5967413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1200">
                <a:ea typeface="ＭＳ Ｐゴシック" pitchFamily="1" charset="-128"/>
              </a:rPr>
              <a:t>Slide </a:t>
            </a:r>
          </a:p>
          <a:p>
            <a:pPr algn="r">
              <a:defRPr/>
            </a:pPr>
            <a:fld id="{7C20B34E-CAD1-41BB-A56D-7330491D6448}" type="slidenum">
              <a:rPr lang="en-US" sz="1200">
                <a:ea typeface="ＭＳ Ｐゴシック" pitchFamily="1" charset="-128"/>
              </a:rPr>
              <a:pPr algn="r">
                <a:defRPr/>
              </a:pPr>
              <a:t>‹#›</a:t>
            </a:fld>
            <a:r>
              <a:rPr lang="en-US" sz="1200">
                <a:ea typeface="ＭＳ Ｐゴシック" pitchFamily="1" charset="-128"/>
              </a:rPr>
              <a:t> of 47</a:t>
            </a:r>
            <a:endParaRPr lang="en-US" sz="1400">
              <a:ea typeface="ＭＳ Ｐゴシック" pitchFamily="1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pitchFamily="1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pitchFamily="1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pitchFamily="1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pitchFamily="1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pitchFamily="1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pitchFamily="1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pitchFamily="1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tabLst>
          <a:tab pos="808038" algn="l"/>
          <a:tab pos="1311275" algn="l"/>
          <a:tab pos="1651000" algn="l"/>
        </a:tabLst>
        <a:defRPr sz="3200" b="1">
          <a:solidFill>
            <a:srgbClr val="000080"/>
          </a:solidFill>
          <a:latin typeface="+mn-lt"/>
          <a:ea typeface="+mn-ea"/>
          <a:cs typeface="+mn-cs"/>
        </a:defRPr>
      </a:lvl1pPr>
      <a:lvl2pPr marL="625475" indent="-7938" algn="l" rtl="0" eaLnBrk="0" fontAlgn="base" hangingPunct="0">
        <a:spcBef>
          <a:spcPct val="0"/>
        </a:spcBef>
        <a:spcAft>
          <a:spcPct val="50000"/>
        </a:spcAft>
        <a:tabLst>
          <a:tab pos="808038" algn="l"/>
          <a:tab pos="1311275" algn="l"/>
          <a:tab pos="1651000" algn="l"/>
        </a:tabLst>
        <a:defRPr sz="2800">
          <a:solidFill>
            <a:schemeClr val="tx1"/>
          </a:solidFill>
          <a:latin typeface="+mn-lt"/>
          <a:ea typeface="+mn-ea"/>
        </a:defRPr>
      </a:lvl2pPr>
      <a:lvl3pPr marL="1195388" indent="-449263" algn="l" rtl="0" eaLnBrk="0" fontAlgn="base" hangingPunct="0">
        <a:spcBef>
          <a:spcPct val="0"/>
        </a:spcBef>
        <a:spcAft>
          <a:spcPct val="50000"/>
        </a:spcAft>
        <a:buAutoNum type="alphaLcPeriod"/>
        <a:tabLst>
          <a:tab pos="808038" algn="l"/>
          <a:tab pos="1311275" algn="l"/>
          <a:tab pos="1651000" algn="l"/>
        </a:tabLst>
        <a:defRPr sz="2800">
          <a:solidFill>
            <a:schemeClr val="tx1"/>
          </a:solidFill>
          <a:latin typeface="+mn-lt"/>
          <a:ea typeface="+mn-ea"/>
        </a:defRPr>
      </a:lvl3pPr>
      <a:lvl4pPr marL="2765425" indent="-1454150" algn="l" rtl="0" eaLnBrk="0" fontAlgn="base" hangingPunct="0">
        <a:spcBef>
          <a:spcPct val="0"/>
        </a:spcBef>
        <a:spcAft>
          <a:spcPct val="50000"/>
        </a:spcAft>
        <a:tabLst>
          <a:tab pos="808038" algn="l"/>
          <a:tab pos="1311275" algn="l"/>
          <a:tab pos="1651000" algn="l"/>
        </a:tabLst>
        <a:defRPr sz="2400">
          <a:solidFill>
            <a:schemeClr val="tx1"/>
          </a:solidFill>
          <a:latin typeface="+mn-lt"/>
          <a:ea typeface="+mn-ea"/>
        </a:defRPr>
      </a:lvl4pPr>
      <a:lvl5pPr marL="3489325" indent="-609600" algn="l" rtl="0" eaLnBrk="0" fontAlgn="base" hangingPunct="0">
        <a:spcBef>
          <a:spcPct val="20000"/>
        </a:spcBef>
        <a:spcAft>
          <a:spcPct val="0"/>
        </a:spcAft>
        <a:tabLst>
          <a:tab pos="808038" algn="l"/>
          <a:tab pos="1311275" algn="l"/>
          <a:tab pos="1651000" algn="l"/>
        </a:tabLst>
        <a:defRPr sz="2800">
          <a:solidFill>
            <a:schemeClr val="tx1"/>
          </a:solidFill>
          <a:latin typeface="+mn-lt"/>
          <a:ea typeface="+mn-ea"/>
        </a:defRPr>
      </a:lvl5pPr>
      <a:lvl6pPr marL="3946525" indent="-609600" algn="l" rtl="0" fontAlgn="base">
        <a:spcBef>
          <a:spcPct val="20000"/>
        </a:spcBef>
        <a:spcAft>
          <a:spcPct val="0"/>
        </a:spcAft>
        <a:tabLst>
          <a:tab pos="808038" algn="l"/>
          <a:tab pos="1311275" algn="l"/>
          <a:tab pos="1651000" algn="l"/>
        </a:tabLst>
        <a:defRPr sz="2800">
          <a:solidFill>
            <a:schemeClr val="tx1"/>
          </a:solidFill>
          <a:latin typeface="+mn-lt"/>
          <a:ea typeface="+mn-ea"/>
        </a:defRPr>
      </a:lvl6pPr>
      <a:lvl7pPr marL="4403725" indent="-609600" algn="l" rtl="0" fontAlgn="base">
        <a:spcBef>
          <a:spcPct val="20000"/>
        </a:spcBef>
        <a:spcAft>
          <a:spcPct val="0"/>
        </a:spcAft>
        <a:tabLst>
          <a:tab pos="808038" algn="l"/>
          <a:tab pos="1311275" algn="l"/>
          <a:tab pos="1651000" algn="l"/>
        </a:tabLst>
        <a:defRPr sz="2800">
          <a:solidFill>
            <a:schemeClr val="tx1"/>
          </a:solidFill>
          <a:latin typeface="+mn-lt"/>
          <a:ea typeface="+mn-ea"/>
        </a:defRPr>
      </a:lvl7pPr>
      <a:lvl8pPr marL="4860925" indent="-609600" algn="l" rtl="0" fontAlgn="base">
        <a:spcBef>
          <a:spcPct val="20000"/>
        </a:spcBef>
        <a:spcAft>
          <a:spcPct val="0"/>
        </a:spcAft>
        <a:tabLst>
          <a:tab pos="808038" algn="l"/>
          <a:tab pos="1311275" algn="l"/>
          <a:tab pos="1651000" algn="l"/>
        </a:tabLst>
        <a:defRPr sz="2800">
          <a:solidFill>
            <a:schemeClr val="tx1"/>
          </a:solidFill>
          <a:latin typeface="+mn-lt"/>
          <a:ea typeface="+mn-ea"/>
        </a:defRPr>
      </a:lvl8pPr>
      <a:lvl9pPr marL="5318125" indent="-609600" algn="l" rtl="0" fontAlgn="base">
        <a:spcBef>
          <a:spcPct val="20000"/>
        </a:spcBef>
        <a:spcAft>
          <a:spcPct val="0"/>
        </a:spcAft>
        <a:tabLst>
          <a:tab pos="808038" algn="l"/>
          <a:tab pos="1311275" algn="l"/>
          <a:tab pos="1651000" algn="l"/>
        </a:tabLst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 descr="outine cop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87095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785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chemeClr val="tx1"/>
                </a:solidFill>
                <a:effectLst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088" y="65786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2"/>
                </a:solidFill>
                <a:effectLst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94400" y="61880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effectLst/>
                <a:ea typeface="+mn-ea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100000"/>
              </a:spcBef>
              <a:spcAft>
                <a:spcPct val="75000"/>
              </a:spcAft>
              <a:tabLst>
                <a:tab pos="1828800" algn="l"/>
              </a:tabLst>
              <a:defRPr/>
            </a:pPr>
            <a:endParaRPr lang="en-US" sz="3200">
              <a:solidFill>
                <a:srgbClr val="000080"/>
              </a:solidFill>
              <a:ea typeface="ＭＳ Ｐゴシック" pitchFamily="1" charset="-128"/>
            </a:endParaRPr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609600" y="63849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000" b="0">
              <a:ea typeface="ＭＳ Ｐゴシック" pitchFamily="1" charset="-128"/>
            </a:endParaRPr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2400" b="0">
              <a:solidFill>
                <a:schemeClr val="tx1"/>
              </a:solidFill>
              <a:ea typeface="ＭＳ Ｐゴシック" pitchFamily="1" charset="-128"/>
            </a:endParaRPr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1776413" y="0"/>
            <a:ext cx="231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ea typeface="+mn-ea"/>
              </a:rPr>
              <a:t>7-3 Cell Boundaries</a:t>
            </a:r>
          </a:p>
        </p:txBody>
      </p:sp>
      <p:pic>
        <p:nvPicPr>
          <p:cNvPr id="2059" name="Picture 17" descr="arro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101600"/>
            <a:ext cx="317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8" descr="ke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2397125"/>
            <a:ext cx="67151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4341813" y="0"/>
            <a:ext cx="407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2062" name="Picture 21" descr="logo_ph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6816725" y="5967413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1200">
                <a:ea typeface="ＭＳ Ｐゴシック" pitchFamily="1" charset="-128"/>
              </a:rPr>
              <a:t>Slide </a:t>
            </a:r>
          </a:p>
          <a:p>
            <a:pPr algn="r">
              <a:defRPr/>
            </a:pPr>
            <a:fld id="{5777BE4F-DA1A-49D5-A19C-B5B76A7B0523}" type="slidenum">
              <a:rPr lang="en-US" sz="1200">
                <a:ea typeface="ＭＳ Ｐゴシック" pitchFamily="1" charset="-128"/>
              </a:rPr>
              <a:pPr algn="r">
                <a:defRPr/>
              </a:pPr>
              <a:t>‹#›</a:t>
            </a:fld>
            <a:r>
              <a:rPr lang="en-US" sz="1200">
                <a:ea typeface="ＭＳ Ｐゴシック" pitchFamily="1" charset="-128"/>
              </a:rPr>
              <a:t> of 47</a:t>
            </a:r>
            <a:endParaRPr lang="en-US" sz="1400">
              <a:ea typeface="ＭＳ Ｐゴシック" pitchFamily="1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75000"/>
        </a:spcAft>
        <a:tabLst>
          <a:tab pos="1828800" algn="l"/>
        </a:tabLst>
        <a:defRPr sz="3200" b="1">
          <a:solidFill>
            <a:srgbClr val="000080"/>
          </a:solidFill>
          <a:latin typeface="+mn-lt"/>
          <a:ea typeface="+mn-ea"/>
          <a:cs typeface="+mn-cs"/>
        </a:defRPr>
      </a:lvl1pPr>
      <a:lvl2pPr marL="1206500" indent="-749300" algn="l" rtl="0" eaLnBrk="0" fontAlgn="base" hangingPunct="0">
        <a:spcBef>
          <a:spcPct val="100000"/>
        </a:spcBef>
        <a:spcAft>
          <a:spcPct val="25000"/>
        </a:spcAft>
        <a:tabLst>
          <a:tab pos="1828800" algn="l"/>
        </a:tabLst>
        <a:defRPr sz="2800" b="1">
          <a:solidFill>
            <a:srgbClr val="006400"/>
          </a:solidFill>
          <a:latin typeface="+mn-lt"/>
          <a:ea typeface="+mn-ea"/>
        </a:defRPr>
      </a:lvl2pPr>
      <a:lvl3pPr marL="1557338" indent="-236538" algn="l" rtl="0" eaLnBrk="0" fontAlgn="base" hangingPunct="0">
        <a:spcBef>
          <a:spcPct val="0"/>
        </a:spcBef>
        <a:spcAft>
          <a:spcPct val="25000"/>
        </a:spcAft>
        <a:buSzPct val="125000"/>
        <a:buChar char="•"/>
        <a:tabLst>
          <a:tab pos="1828800" algn="l"/>
        </a:tabLst>
        <a:defRPr sz="2800">
          <a:solidFill>
            <a:schemeClr val="tx1"/>
          </a:solidFill>
          <a:latin typeface="+mn-lt"/>
          <a:ea typeface="+mn-ea"/>
        </a:defRPr>
      </a:lvl3pPr>
      <a:lvl4pPr marL="1671638" indent="-300038" algn="l" rtl="0" eaLnBrk="0" fontAlgn="base" hangingPunct="0">
        <a:spcBef>
          <a:spcPct val="0"/>
        </a:spcBef>
        <a:spcAft>
          <a:spcPct val="25000"/>
        </a:spcAft>
        <a:tabLst>
          <a:tab pos="1828800" algn="l"/>
        </a:tabLst>
        <a:defRPr sz="2800">
          <a:solidFill>
            <a:schemeClr val="tx1"/>
          </a:solidFill>
          <a:latin typeface="+mn-lt"/>
          <a:ea typeface="+mn-ea"/>
        </a:defRPr>
      </a:lvl4pPr>
      <a:lvl5pPr marL="2465388" indent="-228600" algn="l" rtl="0" eaLnBrk="0" fontAlgn="base" hangingPunct="0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5pPr>
      <a:lvl6pPr marL="29225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6pPr>
      <a:lvl7pPr marL="33797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7pPr>
      <a:lvl8pPr marL="38369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8pPr>
      <a:lvl9pPr marL="42941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8" descr="outine cop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8709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875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785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chemeClr val="tx1"/>
                </a:solidFill>
                <a:effectLst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875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088" y="65786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2"/>
                </a:solidFill>
                <a:effectLst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45876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94400" y="61880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effectLst/>
                <a:ea typeface="+mn-ea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458761" name="Rectangle 9"/>
          <p:cNvSpPr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100000"/>
              </a:spcBef>
              <a:spcAft>
                <a:spcPct val="75000"/>
              </a:spcAft>
              <a:tabLst>
                <a:tab pos="1828800" algn="l"/>
              </a:tabLst>
              <a:defRPr/>
            </a:pPr>
            <a:endParaRPr lang="en-US" sz="3200">
              <a:solidFill>
                <a:srgbClr val="000080"/>
              </a:solidFill>
              <a:ea typeface="ＭＳ Ｐゴシック" pitchFamily="1" charset="-128"/>
            </a:endParaRPr>
          </a:p>
        </p:txBody>
      </p:sp>
      <p:sp>
        <p:nvSpPr>
          <p:cNvPr id="458763" name="Rectangle 11"/>
          <p:cNvSpPr>
            <a:spLocks noChangeArrowheads="1"/>
          </p:cNvSpPr>
          <p:nvPr/>
        </p:nvSpPr>
        <p:spPr bwMode="auto">
          <a:xfrm>
            <a:off x="609600" y="63849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000" b="0">
              <a:ea typeface="ＭＳ Ｐゴシック" pitchFamily="1" charset="-128"/>
            </a:endParaRPr>
          </a:p>
        </p:txBody>
      </p:sp>
      <p:sp>
        <p:nvSpPr>
          <p:cNvPr id="458764" name="Text Box 12"/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2400" b="0">
              <a:solidFill>
                <a:schemeClr val="tx1"/>
              </a:solidFill>
              <a:ea typeface="ＭＳ Ｐゴシック" pitchFamily="1" charset="-128"/>
            </a:endParaRPr>
          </a:p>
        </p:txBody>
      </p:sp>
      <p:sp>
        <p:nvSpPr>
          <p:cNvPr id="458768" name="Rectangle 16"/>
          <p:cNvSpPr>
            <a:spLocks noChangeArrowheads="1"/>
          </p:cNvSpPr>
          <p:nvPr/>
        </p:nvSpPr>
        <p:spPr bwMode="auto">
          <a:xfrm>
            <a:off x="1776413" y="0"/>
            <a:ext cx="231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ea typeface="+mn-ea"/>
              </a:rPr>
              <a:t>7-3 Cell Boundaries</a:t>
            </a:r>
          </a:p>
        </p:txBody>
      </p:sp>
      <p:pic>
        <p:nvPicPr>
          <p:cNvPr id="3083" name="Picture 18" descr="key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2400300"/>
            <a:ext cx="6731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4341813" y="0"/>
            <a:ext cx="407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085" name="Picture 29" descr="logo_ph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8783" name="Rectangle 31"/>
          <p:cNvSpPr>
            <a:spLocks noChangeArrowheads="1"/>
          </p:cNvSpPr>
          <p:nvPr/>
        </p:nvSpPr>
        <p:spPr bwMode="auto">
          <a:xfrm>
            <a:off x="6816725" y="5967413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1200">
                <a:ea typeface="ＭＳ Ｐゴシック" pitchFamily="1" charset="-128"/>
              </a:rPr>
              <a:t>Slide </a:t>
            </a:r>
          </a:p>
          <a:p>
            <a:pPr algn="r">
              <a:defRPr/>
            </a:pPr>
            <a:fld id="{7E0B36E0-2D32-4969-9B41-9AB5381BFAA5}" type="slidenum">
              <a:rPr lang="en-US" sz="1200">
                <a:ea typeface="ＭＳ Ｐゴシック" pitchFamily="1" charset="-128"/>
              </a:rPr>
              <a:pPr algn="r">
                <a:defRPr/>
              </a:pPr>
              <a:t>‹#›</a:t>
            </a:fld>
            <a:r>
              <a:rPr lang="en-US" sz="1200">
                <a:ea typeface="ＭＳ Ｐゴシック" pitchFamily="1" charset="-128"/>
              </a:rPr>
              <a:t> of 47</a:t>
            </a:r>
            <a:endParaRPr lang="en-US" sz="1400">
              <a:ea typeface="ＭＳ Ｐゴシック" pitchFamily="1" charset="-128"/>
            </a:endParaRPr>
          </a:p>
        </p:txBody>
      </p:sp>
      <p:pic>
        <p:nvPicPr>
          <p:cNvPr id="3087" name="Picture 32" descr="arrow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101600"/>
            <a:ext cx="317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75000"/>
        </a:spcAft>
        <a:tabLst>
          <a:tab pos="1828800" algn="l"/>
        </a:tabLst>
        <a:defRPr sz="3200" b="1">
          <a:solidFill>
            <a:srgbClr val="000080"/>
          </a:solidFill>
          <a:latin typeface="+mn-lt"/>
          <a:ea typeface="+mn-ea"/>
          <a:cs typeface="+mn-cs"/>
        </a:defRPr>
      </a:lvl1pPr>
      <a:lvl2pPr marL="1206500" indent="-749300" algn="l" rtl="0" eaLnBrk="0" fontAlgn="base" hangingPunct="0">
        <a:spcBef>
          <a:spcPct val="100000"/>
        </a:spcBef>
        <a:spcAft>
          <a:spcPct val="25000"/>
        </a:spcAft>
        <a:tabLst>
          <a:tab pos="1828800" algn="l"/>
        </a:tabLst>
        <a:defRPr sz="2800" b="1">
          <a:solidFill>
            <a:schemeClr val="tx1"/>
          </a:solidFill>
          <a:latin typeface="+mn-lt"/>
          <a:ea typeface="+mn-ea"/>
        </a:defRPr>
      </a:lvl2pPr>
      <a:lvl3pPr marL="1557338" indent="-236538" algn="l" rtl="0" eaLnBrk="0" fontAlgn="base" hangingPunct="0">
        <a:spcBef>
          <a:spcPct val="0"/>
        </a:spcBef>
        <a:spcAft>
          <a:spcPct val="25000"/>
        </a:spcAft>
        <a:buSzPct val="125000"/>
        <a:buChar char="•"/>
        <a:tabLst>
          <a:tab pos="1828800" algn="l"/>
        </a:tabLst>
        <a:defRPr sz="2800">
          <a:solidFill>
            <a:schemeClr val="tx1"/>
          </a:solidFill>
          <a:latin typeface="+mn-lt"/>
          <a:ea typeface="+mn-ea"/>
        </a:defRPr>
      </a:lvl3pPr>
      <a:lvl4pPr marL="1671638" indent="-300038" algn="l" rtl="0" eaLnBrk="0" fontAlgn="base" hangingPunct="0">
        <a:spcBef>
          <a:spcPct val="0"/>
        </a:spcBef>
        <a:spcAft>
          <a:spcPct val="25000"/>
        </a:spcAft>
        <a:tabLst>
          <a:tab pos="1828800" algn="l"/>
        </a:tabLst>
        <a:defRPr sz="2800">
          <a:solidFill>
            <a:schemeClr val="tx1"/>
          </a:solidFill>
          <a:latin typeface="+mn-lt"/>
          <a:ea typeface="+mn-ea"/>
        </a:defRPr>
      </a:lvl4pPr>
      <a:lvl5pPr marL="2465388" indent="-228600" algn="l" rtl="0" eaLnBrk="0" fontAlgn="base" hangingPunct="0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5pPr>
      <a:lvl6pPr marL="29225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6pPr>
      <a:lvl7pPr marL="33797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7pPr>
      <a:lvl8pPr marL="38369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8pPr>
      <a:lvl9pPr marL="42941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9" descr="outine cop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341813" y="0"/>
            <a:ext cx="407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5471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785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chemeClr val="tx1"/>
                </a:solidFill>
                <a:effectLst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040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088" y="65786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2"/>
                </a:solidFill>
                <a:effectLst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23040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94400" y="61880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effectLst/>
                <a:ea typeface="+mn-ea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230409" name="Rectangle 9"/>
          <p:cNvSpPr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ct val="50000"/>
              </a:spcAft>
              <a:tabLst>
                <a:tab pos="1255713" algn="l"/>
              </a:tabLst>
              <a:defRPr/>
            </a:pPr>
            <a:endParaRPr lang="en-US" sz="3200">
              <a:solidFill>
                <a:srgbClr val="000080"/>
              </a:solidFill>
              <a:ea typeface="ＭＳ Ｐゴシック" pitchFamily="1" charset="-128"/>
            </a:endParaRPr>
          </a:p>
        </p:txBody>
      </p:sp>
      <p:sp>
        <p:nvSpPr>
          <p:cNvPr id="230411" name="Rectangle 11"/>
          <p:cNvSpPr>
            <a:spLocks noChangeArrowheads="1"/>
          </p:cNvSpPr>
          <p:nvPr/>
        </p:nvSpPr>
        <p:spPr bwMode="auto">
          <a:xfrm>
            <a:off x="609600" y="63849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000" b="0">
              <a:ea typeface="ＭＳ Ｐゴシック" pitchFamily="1" charset="-128"/>
            </a:endParaRPr>
          </a:p>
        </p:txBody>
      </p:sp>
      <p:sp>
        <p:nvSpPr>
          <p:cNvPr id="230412" name="Text Box 12"/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2400" b="0">
              <a:solidFill>
                <a:schemeClr val="tx1"/>
              </a:solidFill>
              <a:ea typeface="ＭＳ Ｐゴシック" pitchFamily="1" charset="-128"/>
            </a:endParaRPr>
          </a:p>
        </p:txBody>
      </p:sp>
      <p:sp>
        <p:nvSpPr>
          <p:cNvPr id="230416" name="Rectangle 16"/>
          <p:cNvSpPr>
            <a:spLocks noChangeArrowheads="1"/>
          </p:cNvSpPr>
          <p:nvPr/>
        </p:nvSpPr>
        <p:spPr bwMode="auto">
          <a:xfrm>
            <a:off x="1776413" y="0"/>
            <a:ext cx="231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ea typeface="+mn-ea"/>
              </a:rPr>
              <a:t>7-3 Cell Boundaries</a:t>
            </a:r>
          </a:p>
        </p:txBody>
      </p:sp>
      <p:pic>
        <p:nvPicPr>
          <p:cNvPr id="4108" name="Picture 20" descr="logo_ph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21" name="Rectangle 21"/>
          <p:cNvSpPr>
            <a:spLocks noChangeArrowheads="1"/>
          </p:cNvSpPr>
          <p:nvPr/>
        </p:nvSpPr>
        <p:spPr bwMode="auto">
          <a:xfrm>
            <a:off x="6816725" y="5967413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1200">
                <a:ea typeface="ＭＳ Ｐゴシック" pitchFamily="1" charset="-128"/>
              </a:rPr>
              <a:t>Slide </a:t>
            </a:r>
          </a:p>
          <a:p>
            <a:pPr algn="r">
              <a:defRPr/>
            </a:pPr>
            <a:fld id="{CDB0BE88-6C1C-4875-A0DD-6198507E357B}" type="slidenum">
              <a:rPr lang="en-US" sz="1200">
                <a:ea typeface="ＭＳ Ｐゴシック" pitchFamily="1" charset="-128"/>
              </a:rPr>
              <a:pPr algn="r">
                <a:defRPr/>
              </a:pPr>
              <a:t>‹#›</a:t>
            </a:fld>
            <a:r>
              <a:rPr lang="en-US" sz="1200">
                <a:ea typeface="ＭＳ Ｐゴシック" pitchFamily="1" charset="-128"/>
              </a:rPr>
              <a:t> of 47</a:t>
            </a:r>
            <a:endParaRPr lang="en-US" sz="1400">
              <a:ea typeface="ＭＳ Ｐゴシック" pitchFamily="1" charset="-128"/>
            </a:endParaRPr>
          </a:p>
        </p:txBody>
      </p:sp>
      <p:pic>
        <p:nvPicPr>
          <p:cNvPr id="4110" name="Picture 22" descr="arrow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101600"/>
            <a:ext cx="317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tabLst>
          <a:tab pos="1255713" algn="l"/>
        </a:tabLst>
        <a:defRPr sz="3200" b="1">
          <a:solidFill>
            <a:srgbClr val="000080"/>
          </a:solidFill>
          <a:latin typeface="+mn-lt"/>
          <a:ea typeface="+mn-ea"/>
          <a:cs typeface="+mn-cs"/>
        </a:defRPr>
      </a:lvl1pPr>
      <a:lvl2pPr marL="114300" indent="342900" algn="l" rtl="0" eaLnBrk="0" fontAlgn="base" hangingPunct="0">
        <a:lnSpc>
          <a:spcPct val="85000"/>
        </a:lnSpc>
        <a:spcBef>
          <a:spcPct val="0"/>
        </a:spcBef>
        <a:spcAft>
          <a:spcPct val="50000"/>
        </a:spcAft>
        <a:tabLst>
          <a:tab pos="1255713" algn="l"/>
        </a:tabLst>
        <a:defRPr sz="2800" b="1">
          <a:solidFill>
            <a:srgbClr val="006400"/>
          </a:solidFill>
          <a:latin typeface="+mn-lt"/>
          <a:ea typeface="+mn-ea"/>
        </a:defRPr>
      </a:lvl2pPr>
      <a:lvl3pPr marL="287338" indent="4763" algn="l" rtl="0" eaLnBrk="0" fontAlgn="base" hangingPunct="0">
        <a:spcBef>
          <a:spcPct val="25000"/>
        </a:spcBef>
        <a:spcAft>
          <a:spcPct val="25000"/>
        </a:spcAft>
        <a:buFont typeface="Arial" charset="0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3pPr>
      <a:lvl4pPr marL="914400" indent="-231775" algn="l" rtl="0" eaLnBrk="0" fontAlgn="base" hangingPunct="0">
        <a:spcBef>
          <a:spcPct val="25000"/>
        </a:spcBef>
        <a:spcAft>
          <a:spcPct val="25000"/>
        </a:spcAft>
        <a:buSzPct val="125000"/>
        <a:buChar char="•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4pPr>
      <a:lvl5pPr marL="1252538" indent="3175" algn="l" rtl="0" eaLnBrk="0" fontAlgn="base" hangingPunct="0">
        <a:spcBef>
          <a:spcPct val="25000"/>
        </a:spcBef>
        <a:spcAft>
          <a:spcPct val="25000"/>
        </a:spcAft>
        <a:buSzPct val="125000"/>
        <a:buFont typeface="Wingdings" pitchFamily="2" charset="2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5pPr>
      <a:lvl6pPr marL="1709738" indent="3175" algn="l" rtl="0" fontAlgn="base">
        <a:spcBef>
          <a:spcPct val="25000"/>
        </a:spcBef>
        <a:spcAft>
          <a:spcPct val="25000"/>
        </a:spcAft>
        <a:buSzPct val="125000"/>
        <a:buFont typeface="Wingdings" pitchFamily="1" charset="2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6pPr>
      <a:lvl7pPr marL="2166938" indent="3175" algn="l" rtl="0" fontAlgn="base">
        <a:spcBef>
          <a:spcPct val="25000"/>
        </a:spcBef>
        <a:spcAft>
          <a:spcPct val="25000"/>
        </a:spcAft>
        <a:buSzPct val="125000"/>
        <a:buFont typeface="Wingdings" pitchFamily="1" charset="2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7pPr>
      <a:lvl8pPr marL="2624138" indent="3175" algn="l" rtl="0" fontAlgn="base">
        <a:spcBef>
          <a:spcPct val="25000"/>
        </a:spcBef>
        <a:spcAft>
          <a:spcPct val="25000"/>
        </a:spcAft>
        <a:buSzPct val="125000"/>
        <a:buFont typeface="Wingdings" pitchFamily="1" charset="2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8pPr>
      <a:lvl9pPr marL="3081338" indent="3175" algn="l" rtl="0" fontAlgn="base">
        <a:spcBef>
          <a:spcPct val="25000"/>
        </a:spcBef>
        <a:spcAft>
          <a:spcPct val="25000"/>
        </a:spcAft>
        <a:buSzPct val="125000"/>
        <a:buFont typeface="Wingdings" pitchFamily="1" charset="2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utine cop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341813" y="0"/>
            <a:ext cx="407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64235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573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785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chemeClr val="tx1"/>
                </a:solidFill>
                <a:effectLst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57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088" y="65786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2"/>
                </a:solidFill>
                <a:effectLst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5857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94400" y="61880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effectLst/>
                <a:ea typeface="+mn-ea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585737" name="Rectangle 9"/>
          <p:cNvSpPr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ct val="50000"/>
              </a:spcAft>
              <a:defRPr/>
            </a:pPr>
            <a:endParaRPr lang="en-US" b="0">
              <a:solidFill>
                <a:schemeClr val="tx1"/>
              </a:solidFill>
              <a:ea typeface="ＭＳ Ｐゴシック" pitchFamily="1" charset="-128"/>
            </a:endParaRPr>
          </a:p>
        </p:txBody>
      </p:sp>
      <p:sp>
        <p:nvSpPr>
          <p:cNvPr id="585738" name="Rectangle 10"/>
          <p:cNvSpPr>
            <a:spLocks noChangeArrowheads="1"/>
          </p:cNvSpPr>
          <p:nvPr/>
        </p:nvSpPr>
        <p:spPr bwMode="auto">
          <a:xfrm>
            <a:off x="609600" y="63849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000" b="0">
              <a:ea typeface="ＭＳ Ｐゴシック" pitchFamily="1" charset="-128"/>
            </a:endParaRPr>
          </a:p>
        </p:txBody>
      </p:sp>
      <p:sp>
        <p:nvSpPr>
          <p:cNvPr id="585739" name="Text Box 11"/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2400" b="0">
              <a:solidFill>
                <a:schemeClr val="tx1"/>
              </a:solidFill>
              <a:ea typeface="ＭＳ Ｐゴシック" pitchFamily="1" charset="-128"/>
            </a:endParaRPr>
          </a:p>
        </p:txBody>
      </p:sp>
      <p:sp>
        <p:nvSpPr>
          <p:cNvPr id="585743" name="Rectangle 15"/>
          <p:cNvSpPr>
            <a:spLocks noChangeArrowheads="1"/>
          </p:cNvSpPr>
          <p:nvPr/>
        </p:nvSpPr>
        <p:spPr bwMode="auto">
          <a:xfrm>
            <a:off x="1776413" y="0"/>
            <a:ext cx="231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ea typeface="+mn-ea"/>
              </a:rPr>
              <a:t>7-3 Cell Boundaries</a:t>
            </a:r>
          </a:p>
        </p:txBody>
      </p:sp>
      <p:pic>
        <p:nvPicPr>
          <p:cNvPr id="5132" name="Picture 17" descr="logo_ph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5746" name="Rectangle 18"/>
          <p:cNvSpPr>
            <a:spLocks noChangeArrowheads="1"/>
          </p:cNvSpPr>
          <p:nvPr/>
        </p:nvSpPr>
        <p:spPr bwMode="auto">
          <a:xfrm>
            <a:off x="6816725" y="5967413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1200">
                <a:ea typeface="ＭＳ Ｐゴシック" pitchFamily="1" charset="-128"/>
              </a:rPr>
              <a:t>Slide </a:t>
            </a:r>
          </a:p>
          <a:p>
            <a:pPr algn="r">
              <a:defRPr/>
            </a:pPr>
            <a:fld id="{11FF59BC-8CBB-4926-BC56-4F4640CBACD5}" type="slidenum">
              <a:rPr lang="en-US" sz="1200">
                <a:ea typeface="ＭＳ Ｐゴシック" pitchFamily="1" charset="-128"/>
              </a:rPr>
              <a:pPr algn="r">
                <a:defRPr/>
              </a:pPr>
              <a:t>‹#›</a:t>
            </a:fld>
            <a:r>
              <a:rPr lang="en-US" sz="1200">
                <a:ea typeface="ＭＳ Ｐゴシック" pitchFamily="1" charset="-128"/>
              </a:rPr>
              <a:t> of 47</a:t>
            </a:r>
            <a:endParaRPr lang="en-US" sz="1400">
              <a:ea typeface="ＭＳ Ｐゴシック" pitchFamily="1" charset="-128"/>
            </a:endParaRPr>
          </a:p>
        </p:txBody>
      </p:sp>
      <p:pic>
        <p:nvPicPr>
          <p:cNvPr id="5134" name="Picture 19" descr="arrow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101600"/>
            <a:ext cx="317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114300" indent="342900" algn="l" rtl="0" eaLnBrk="0" fontAlgn="base" hangingPunct="0">
        <a:lnSpc>
          <a:spcPct val="85000"/>
        </a:lnSpc>
        <a:spcBef>
          <a:spcPct val="0"/>
        </a:spcBef>
        <a:spcAft>
          <a:spcPct val="50000"/>
        </a:spcAft>
        <a:defRPr sz="2800">
          <a:solidFill>
            <a:schemeClr val="tx1"/>
          </a:solidFill>
          <a:latin typeface="+mn-lt"/>
          <a:ea typeface="+mn-ea"/>
        </a:defRPr>
      </a:lvl2pPr>
      <a:lvl3pPr marL="577850" indent="-236538" algn="l" rtl="0" eaLnBrk="0" fontAlgn="base" hangingPunct="0">
        <a:spcBef>
          <a:spcPct val="35000"/>
        </a:spcBef>
        <a:spcAft>
          <a:spcPct val="25000"/>
        </a:spcAft>
        <a:buSzPct val="125000"/>
        <a:buChar char="•"/>
        <a:defRPr sz="2800">
          <a:solidFill>
            <a:schemeClr val="tx1"/>
          </a:solidFill>
          <a:latin typeface="+mn-lt"/>
          <a:ea typeface="+mn-ea"/>
        </a:defRPr>
      </a:lvl3pPr>
      <a:lvl4pPr marL="923925" indent="-231775" algn="l" rtl="0" eaLnBrk="0" fontAlgn="base" hangingPunct="0">
        <a:spcBef>
          <a:spcPct val="35000"/>
        </a:spcBef>
        <a:spcAft>
          <a:spcPct val="25000"/>
        </a:spcAft>
        <a:buSzPct val="125000"/>
        <a:buChar char="•"/>
        <a:defRPr sz="2800">
          <a:solidFill>
            <a:schemeClr val="tx1"/>
          </a:solidFill>
          <a:latin typeface="+mn-lt"/>
          <a:ea typeface="+mn-ea"/>
        </a:defRPr>
      </a:lvl4pPr>
      <a:lvl5pPr marL="1089025" indent="3175" algn="l" rtl="0" eaLnBrk="0" fontAlgn="base" hangingPunct="0">
        <a:spcBef>
          <a:spcPct val="35000"/>
        </a:spcBef>
        <a:spcAft>
          <a:spcPct val="25000"/>
        </a:spcAft>
        <a:buSzPct val="125000"/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5pPr>
      <a:lvl6pPr marL="1546225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1" charset="2"/>
        <a:defRPr sz="2400">
          <a:solidFill>
            <a:schemeClr val="tx1"/>
          </a:solidFill>
          <a:latin typeface="+mn-lt"/>
          <a:ea typeface="+mn-ea"/>
        </a:defRPr>
      </a:lvl6pPr>
      <a:lvl7pPr marL="2003425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1" charset="2"/>
        <a:defRPr sz="2400">
          <a:solidFill>
            <a:schemeClr val="tx1"/>
          </a:solidFill>
          <a:latin typeface="+mn-lt"/>
          <a:ea typeface="+mn-ea"/>
        </a:defRPr>
      </a:lvl7pPr>
      <a:lvl8pPr marL="2460625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1" charset="2"/>
        <a:defRPr sz="2400">
          <a:solidFill>
            <a:schemeClr val="tx1"/>
          </a:solidFill>
          <a:latin typeface="+mn-lt"/>
          <a:ea typeface="+mn-ea"/>
        </a:defRPr>
      </a:lvl8pPr>
      <a:lvl9pPr marL="2917825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1" charset="2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utine cop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341813" y="0"/>
            <a:ext cx="407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64235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0416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785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chemeClr val="tx1"/>
                </a:solidFill>
                <a:effectLst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6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088" y="65786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2"/>
                </a:solidFill>
                <a:effectLst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041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94400" y="61880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effectLst/>
                <a:ea typeface="+mn-ea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04169" name="Rectangle 9"/>
          <p:cNvSpPr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ct val="50000"/>
              </a:spcAft>
              <a:defRPr/>
            </a:pPr>
            <a:endParaRPr lang="en-US" sz="3200">
              <a:solidFill>
                <a:srgbClr val="000080"/>
              </a:solidFill>
              <a:ea typeface="ＭＳ Ｐゴシック" pitchFamily="1" charset="-128"/>
            </a:endParaRPr>
          </a:p>
        </p:txBody>
      </p:sp>
      <p:sp>
        <p:nvSpPr>
          <p:cNvPr id="604170" name="Rectangle 10"/>
          <p:cNvSpPr>
            <a:spLocks noChangeArrowheads="1"/>
          </p:cNvSpPr>
          <p:nvPr/>
        </p:nvSpPr>
        <p:spPr bwMode="auto">
          <a:xfrm>
            <a:off x="609600" y="63849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000" b="0">
              <a:ea typeface="ＭＳ Ｐゴシック" pitchFamily="1" charset="-128"/>
            </a:endParaRPr>
          </a:p>
        </p:txBody>
      </p:sp>
      <p:sp>
        <p:nvSpPr>
          <p:cNvPr id="604171" name="Text Box 11"/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2400" b="0">
              <a:solidFill>
                <a:schemeClr val="tx1"/>
              </a:solidFill>
              <a:ea typeface="ＭＳ Ｐゴシック" pitchFamily="1" charset="-128"/>
            </a:endParaRPr>
          </a:p>
        </p:txBody>
      </p:sp>
      <p:sp>
        <p:nvSpPr>
          <p:cNvPr id="604175" name="Rectangle 15"/>
          <p:cNvSpPr>
            <a:spLocks noChangeArrowheads="1"/>
          </p:cNvSpPr>
          <p:nvPr/>
        </p:nvSpPr>
        <p:spPr bwMode="auto">
          <a:xfrm>
            <a:off x="1776413" y="0"/>
            <a:ext cx="231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ea typeface="+mn-ea"/>
              </a:rPr>
              <a:t>7-3 Cell Boundaries</a:t>
            </a:r>
          </a:p>
        </p:txBody>
      </p:sp>
      <p:pic>
        <p:nvPicPr>
          <p:cNvPr id="6156" name="Picture 17" descr="logo_ph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9" descr="Process_art_ARROWS cop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666750" cy="70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0" name="Rectangle 20"/>
          <p:cNvSpPr>
            <a:spLocks noChangeArrowheads="1"/>
          </p:cNvSpPr>
          <p:nvPr/>
        </p:nvSpPr>
        <p:spPr bwMode="auto">
          <a:xfrm>
            <a:off x="6816725" y="5967413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1200">
                <a:ea typeface="ＭＳ Ｐゴシック" pitchFamily="1" charset="-128"/>
              </a:rPr>
              <a:t>Slide </a:t>
            </a:r>
          </a:p>
          <a:p>
            <a:pPr algn="r">
              <a:defRPr/>
            </a:pPr>
            <a:fld id="{DD694AD5-EDDF-4A3B-8136-9F076937586A}" type="slidenum">
              <a:rPr lang="en-US" sz="1200">
                <a:ea typeface="ＭＳ Ｐゴシック" pitchFamily="1" charset="-128"/>
              </a:rPr>
              <a:pPr algn="r">
                <a:defRPr/>
              </a:pPr>
              <a:t>‹#›</a:t>
            </a:fld>
            <a:r>
              <a:rPr lang="en-US" sz="1200">
                <a:ea typeface="ＭＳ Ｐゴシック" pitchFamily="1" charset="-128"/>
              </a:rPr>
              <a:t> of 47</a:t>
            </a:r>
            <a:endParaRPr lang="en-US" sz="1400">
              <a:ea typeface="ＭＳ Ｐゴシック" pitchFamily="1" charset="-128"/>
            </a:endParaRPr>
          </a:p>
        </p:txBody>
      </p:sp>
      <p:pic>
        <p:nvPicPr>
          <p:cNvPr id="6159" name="Picture 21" descr="arrow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101600"/>
            <a:ext cx="317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defRPr sz="3200" b="1">
          <a:solidFill>
            <a:srgbClr val="000080"/>
          </a:solidFill>
          <a:latin typeface="+mn-lt"/>
          <a:ea typeface="+mn-ea"/>
          <a:cs typeface="+mn-cs"/>
        </a:defRPr>
      </a:lvl1pPr>
      <a:lvl2pPr marL="114300" indent="342900" algn="l" rtl="0" eaLnBrk="0" fontAlgn="base" hangingPunct="0">
        <a:lnSpc>
          <a:spcPct val="85000"/>
        </a:lnSpc>
        <a:spcBef>
          <a:spcPct val="0"/>
        </a:spcBef>
        <a:spcAft>
          <a:spcPct val="50000"/>
        </a:spcAft>
        <a:defRPr sz="2800" b="1">
          <a:solidFill>
            <a:srgbClr val="006400"/>
          </a:solidFill>
          <a:latin typeface="+mn-lt"/>
          <a:ea typeface="+mn-ea"/>
        </a:defRPr>
      </a:lvl2pPr>
      <a:lvl3pPr marL="400050" indent="514350" algn="l" rtl="0" eaLnBrk="0" fontAlgn="base" hangingPunct="0">
        <a:spcBef>
          <a:spcPct val="35000"/>
        </a:spcBef>
        <a:spcAft>
          <a:spcPct val="25000"/>
        </a:spcAft>
        <a:buFont typeface="Arial" charset="0"/>
        <a:defRPr sz="2800">
          <a:solidFill>
            <a:schemeClr val="tx1"/>
          </a:solidFill>
          <a:latin typeface="+mn-lt"/>
          <a:ea typeface="+mn-ea"/>
        </a:defRPr>
      </a:lvl3pPr>
      <a:lvl4pPr marL="914400" indent="-231775" algn="l" rtl="0" eaLnBrk="0" fontAlgn="base" hangingPunct="0">
        <a:spcBef>
          <a:spcPct val="35000"/>
        </a:spcBef>
        <a:spcAft>
          <a:spcPct val="25000"/>
        </a:spcAft>
        <a:buSzPct val="125000"/>
        <a:buChar char="•"/>
        <a:defRPr sz="2800">
          <a:solidFill>
            <a:schemeClr val="tx1"/>
          </a:solidFill>
          <a:latin typeface="+mn-lt"/>
          <a:ea typeface="+mn-ea"/>
        </a:defRPr>
      </a:lvl4pPr>
      <a:lvl5pPr marL="1252538" indent="3175" algn="l" rtl="0" eaLnBrk="0" fontAlgn="base" hangingPunct="0">
        <a:spcBef>
          <a:spcPct val="35000"/>
        </a:spcBef>
        <a:spcAft>
          <a:spcPct val="25000"/>
        </a:spcAft>
        <a:buSzPct val="125000"/>
        <a:buFont typeface="Wingdings" pitchFamily="2" charset="2"/>
        <a:defRPr sz="2800">
          <a:solidFill>
            <a:schemeClr val="tx1"/>
          </a:solidFill>
          <a:latin typeface="+mn-lt"/>
          <a:ea typeface="+mn-ea"/>
        </a:defRPr>
      </a:lvl5pPr>
      <a:lvl6pPr marL="1709738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1" charset="2"/>
        <a:defRPr sz="2800">
          <a:solidFill>
            <a:schemeClr val="tx1"/>
          </a:solidFill>
          <a:latin typeface="+mn-lt"/>
          <a:ea typeface="+mn-ea"/>
        </a:defRPr>
      </a:lvl6pPr>
      <a:lvl7pPr marL="2166938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1" charset="2"/>
        <a:defRPr sz="2800">
          <a:solidFill>
            <a:schemeClr val="tx1"/>
          </a:solidFill>
          <a:latin typeface="+mn-lt"/>
          <a:ea typeface="+mn-ea"/>
        </a:defRPr>
      </a:lvl7pPr>
      <a:lvl8pPr marL="2624138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1" charset="2"/>
        <a:defRPr sz="2800">
          <a:solidFill>
            <a:schemeClr val="tx1"/>
          </a:solidFill>
          <a:latin typeface="+mn-lt"/>
          <a:ea typeface="+mn-ea"/>
        </a:defRPr>
      </a:lvl8pPr>
      <a:lvl9pPr marL="3081338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1" charset="2"/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3" descr="active_ar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341813" y="0"/>
            <a:ext cx="407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64235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0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785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chemeClr val="tx1"/>
                </a:solidFill>
                <a:effectLst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0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088" y="65786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2"/>
                </a:solidFill>
                <a:effectLst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46080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94400" y="61880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effectLst/>
                <a:ea typeface="+mn-ea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460809" name="Rectangle 9"/>
          <p:cNvSpPr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ct val="50000"/>
              </a:spcAft>
              <a:defRPr/>
            </a:pPr>
            <a:endParaRPr lang="en-US" sz="3200">
              <a:solidFill>
                <a:srgbClr val="000080"/>
              </a:solidFill>
              <a:ea typeface="ＭＳ Ｐゴシック" pitchFamily="1" charset="-128"/>
            </a:endParaRPr>
          </a:p>
        </p:txBody>
      </p:sp>
      <p:sp>
        <p:nvSpPr>
          <p:cNvPr id="460811" name="Rectangle 11"/>
          <p:cNvSpPr>
            <a:spLocks noChangeArrowheads="1"/>
          </p:cNvSpPr>
          <p:nvPr/>
        </p:nvSpPr>
        <p:spPr bwMode="auto">
          <a:xfrm>
            <a:off x="609600" y="63849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000" b="0">
              <a:ea typeface="ＭＳ Ｐゴシック" pitchFamily="1" charset="-128"/>
            </a:endParaRPr>
          </a:p>
        </p:txBody>
      </p:sp>
      <p:sp>
        <p:nvSpPr>
          <p:cNvPr id="460812" name="Text Box 12"/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2400" b="0">
              <a:solidFill>
                <a:schemeClr val="tx1"/>
              </a:solidFill>
              <a:ea typeface="ＭＳ Ｐゴシック" pitchFamily="1" charset="-128"/>
            </a:endParaRPr>
          </a:p>
        </p:txBody>
      </p:sp>
      <p:sp>
        <p:nvSpPr>
          <p:cNvPr id="460816" name="Rectangle 16"/>
          <p:cNvSpPr>
            <a:spLocks noChangeArrowheads="1"/>
          </p:cNvSpPr>
          <p:nvPr/>
        </p:nvSpPr>
        <p:spPr bwMode="auto">
          <a:xfrm>
            <a:off x="1776413" y="0"/>
            <a:ext cx="231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ea typeface="+mn-ea"/>
              </a:rPr>
              <a:t>7-3 Cell Boundaries</a:t>
            </a:r>
          </a:p>
        </p:txBody>
      </p:sp>
      <p:pic>
        <p:nvPicPr>
          <p:cNvPr id="7180" name="Picture 21" descr="logo_ph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4" name="Rectangle 24"/>
          <p:cNvSpPr>
            <a:spLocks noChangeArrowheads="1"/>
          </p:cNvSpPr>
          <p:nvPr/>
        </p:nvSpPr>
        <p:spPr bwMode="auto">
          <a:xfrm>
            <a:off x="6816725" y="5967413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1200">
                <a:ea typeface="ＭＳ Ｐゴシック" pitchFamily="1" charset="-128"/>
              </a:rPr>
              <a:t>Slide </a:t>
            </a:r>
          </a:p>
          <a:p>
            <a:pPr algn="r">
              <a:defRPr/>
            </a:pPr>
            <a:fld id="{2477EEAD-2322-4902-A7E6-1F68762604D5}" type="slidenum">
              <a:rPr lang="en-US" sz="1200">
                <a:ea typeface="ＭＳ Ｐゴシック" pitchFamily="1" charset="-128"/>
              </a:rPr>
              <a:pPr algn="r">
                <a:defRPr/>
              </a:pPr>
              <a:t>‹#›</a:t>
            </a:fld>
            <a:r>
              <a:rPr lang="en-US" sz="1200">
                <a:ea typeface="ＭＳ Ｐゴシック" pitchFamily="1" charset="-128"/>
              </a:rPr>
              <a:t> of 47</a:t>
            </a:r>
            <a:endParaRPr lang="en-US" sz="1400">
              <a:ea typeface="ＭＳ Ｐゴシック" pitchFamily="1" charset="-128"/>
            </a:endParaRPr>
          </a:p>
        </p:txBody>
      </p:sp>
      <p:pic>
        <p:nvPicPr>
          <p:cNvPr id="7182" name="Picture 25" descr="arrow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101600"/>
            <a:ext cx="317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defRPr sz="3200" b="1">
          <a:solidFill>
            <a:srgbClr val="000080"/>
          </a:solidFill>
          <a:latin typeface="+mn-lt"/>
          <a:ea typeface="+mn-ea"/>
          <a:cs typeface="+mn-cs"/>
        </a:defRPr>
      </a:lvl1pPr>
      <a:lvl2pPr marL="114300" indent="342900" algn="l" rtl="0" eaLnBrk="0" fontAlgn="base" hangingPunct="0">
        <a:lnSpc>
          <a:spcPct val="85000"/>
        </a:lnSpc>
        <a:spcBef>
          <a:spcPct val="0"/>
        </a:spcBef>
        <a:spcAft>
          <a:spcPct val="50000"/>
        </a:spcAft>
        <a:defRPr sz="2800" b="1">
          <a:solidFill>
            <a:srgbClr val="006400"/>
          </a:solidFill>
          <a:latin typeface="+mn-lt"/>
          <a:ea typeface="+mn-ea"/>
        </a:defRPr>
      </a:lvl2pPr>
      <a:lvl3pPr marL="400050" indent="514350" algn="l" rtl="0" eaLnBrk="0" fontAlgn="base" hangingPunct="0">
        <a:spcBef>
          <a:spcPct val="35000"/>
        </a:spcBef>
        <a:spcAft>
          <a:spcPct val="25000"/>
        </a:spcAft>
        <a:buFont typeface="Arial" charset="0"/>
        <a:defRPr sz="2800">
          <a:solidFill>
            <a:schemeClr val="tx1"/>
          </a:solidFill>
          <a:latin typeface="+mn-lt"/>
          <a:ea typeface="+mn-ea"/>
        </a:defRPr>
      </a:lvl3pPr>
      <a:lvl4pPr marL="914400" indent="-231775" algn="l" rtl="0" eaLnBrk="0" fontAlgn="base" hangingPunct="0">
        <a:spcBef>
          <a:spcPct val="35000"/>
        </a:spcBef>
        <a:spcAft>
          <a:spcPct val="25000"/>
        </a:spcAft>
        <a:buSzPct val="125000"/>
        <a:buChar char="•"/>
        <a:defRPr sz="2800">
          <a:solidFill>
            <a:schemeClr val="tx1"/>
          </a:solidFill>
          <a:latin typeface="+mn-lt"/>
          <a:ea typeface="+mn-ea"/>
        </a:defRPr>
      </a:lvl4pPr>
      <a:lvl5pPr marL="1252538" indent="3175" algn="l" rtl="0" eaLnBrk="0" fontAlgn="base" hangingPunct="0">
        <a:spcBef>
          <a:spcPct val="35000"/>
        </a:spcBef>
        <a:spcAft>
          <a:spcPct val="25000"/>
        </a:spcAft>
        <a:buSzPct val="125000"/>
        <a:buFont typeface="Wingdings" pitchFamily="2" charset="2"/>
        <a:defRPr sz="2800">
          <a:solidFill>
            <a:schemeClr val="tx1"/>
          </a:solidFill>
          <a:latin typeface="+mn-lt"/>
          <a:ea typeface="+mn-ea"/>
        </a:defRPr>
      </a:lvl5pPr>
      <a:lvl6pPr marL="1709738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1" charset="2"/>
        <a:defRPr sz="2800">
          <a:solidFill>
            <a:schemeClr val="tx1"/>
          </a:solidFill>
          <a:latin typeface="+mn-lt"/>
          <a:ea typeface="+mn-ea"/>
        </a:defRPr>
      </a:lvl6pPr>
      <a:lvl7pPr marL="2166938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1" charset="2"/>
        <a:defRPr sz="2800">
          <a:solidFill>
            <a:schemeClr val="tx1"/>
          </a:solidFill>
          <a:latin typeface="+mn-lt"/>
          <a:ea typeface="+mn-ea"/>
        </a:defRPr>
      </a:lvl7pPr>
      <a:lvl8pPr marL="2624138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1" charset="2"/>
        <a:defRPr sz="2800">
          <a:solidFill>
            <a:schemeClr val="tx1"/>
          </a:solidFill>
          <a:latin typeface="+mn-lt"/>
          <a:ea typeface="+mn-ea"/>
        </a:defRPr>
      </a:lvl8pPr>
      <a:lvl9pPr marL="3081338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1" charset="2"/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667651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b="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endParaRPr>
            </a:p>
          </p:txBody>
        </p:sp>
        <p:sp>
          <p:nvSpPr>
            <p:cNvPr id="667652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b="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endParaRPr>
            </a:p>
          </p:txBody>
        </p:sp>
        <p:sp>
          <p:nvSpPr>
            <p:cNvPr id="667653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</p:grpSp>
      <p:sp>
        <p:nvSpPr>
          <p:cNvPr id="819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76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chemeClr val="tx1"/>
                </a:solidFill>
                <a:effectLst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76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chemeClr val="tx1"/>
                </a:solidFill>
                <a:effectLst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76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  <a:effectLst/>
                <a:ea typeface="ＭＳ Ｐゴシック" pitchFamily="1" charset="-128"/>
              </a:defRPr>
            </a:lvl1pPr>
          </a:lstStyle>
          <a:p>
            <a:pPr>
              <a:defRPr/>
            </a:pPr>
            <a:fld id="{4E5E24C9-BE4D-4ED7-8F67-2E077394B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2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1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1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1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1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io section open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3795" name="Rectangle 3"/>
          <p:cNvSpPr>
            <a:spLocks noChangeArrowheads="1"/>
          </p:cNvSpPr>
          <p:nvPr/>
        </p:nvSpPr>
        <p:spPr bwMode="auto">
          <a:xfrm>
            <a:off x="11113" y="20638"/>
            <a:ext cx="3840162" cy="1952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50265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137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chemeClr val="tx1"/>
                </a:solidFill>
                <a:effectLst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37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2"/>
                </a:solidFill>
                <a:effectLst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13137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91325" y="61833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effectLst/>
                <a:ea typeface="+mn-ea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1313800" name="Rectangle 8"/>
          <p:cNvSpPr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ct val="50000"/>
              </a:spcAft>
              <a:defRPr/>
            </a:pPr>
            <a:endParaRPr lang="en-US" sz="3200">
              <a:solidFill>
                <a:srgbClr val="000080"/>
              </a:solidFill>
              <a:ea typeface="ＭＳ Ｐゴシック" pitchFamily="1" charset="-128"/>
            </a:endParaRPr>
          </a:p>
        </p:txBody>
      </p:sp>
      <p:pic>
        <p:nvPicPr>
          <p:cNvPr id="9225" name="Picture 9" descr="logo_ph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3802" name="Rectangle 10"/>
          <p:cNvSpPr>
            <a:spLocks noChangeArrowheads="1"/>
          </p:cNvSpPr>
          <p:nvPr/>
        </p:nvSpPr>
        <p:spPr bwMode="auto">
          <a:xfrm>
            <a:off x="609600" y="63849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000" b="0">
              <a:ea typeface="ＭＳ Ｐゴシック" pitchFamily="1" charset="-128"/>
            </a:endParaRPr>
          </a:p>
        </p:txBody>
      </p:sp>
      <p:sp>
        <p:nvSpPr>
          <p:cNvPr id="1313803" name="Text Box 11"/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2400" b="0">
              <a:solidFill>
                <a:schemeClr val="tx1"/>
              </a:solidFill>
              <a:ea typeface="ＭＳ Ｐゴシック" pitchFamily="1" charset="-128"/>
            </a:endParaRPr>
          </a:p>
        </p:txBody>
      </p:sp>
      <p:sp>
        <p:nvSpPr>
          <p:cNvPr id="1313804" name="Rectangle 12"/>
          <p:cNvSpPr>
            <a:spLocks noChangeArrowheads="1"/>
          </p:cNvSpPr>
          <p:nvPr/>
        </p:nvSpPr>
        <p:spPr bwMode="auto">
          <a:xfrm>
            <a:off x="0" y="0"/>
            <a:ext cx="9158288" cy="333375"/>
          </a:xfrm>
          <a:prstGeom prst="rect">
            <a:avLst/>
          </a:prstGeom>
          <a:solidFill>
            <a:srgbClr val="2C2C9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 b="0">
              <a:solidFill>
                <a:schemeClr val="tx1"/>
              </a:solidFill>
              <a:ea typeface="+mn-ea"/>
            </a:endParaRPr>
          </a:p>
        </p:txBody>
      </p:sp>
      <p:sp>
        <p:nvSpPr>
          <p:cNvPr id="1313805" name="Rectangle 13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53388" y="6346825"/>
            <a:ext cx="1147762" cy="549275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pic>
        <p:nvPicPr>
          <p:cNvPr id="9230" name="Picture 17" descr="section quiz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919413"/>
            <a:ext cx="27574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8" descr="QT_icon">
            <a:hlinkClick r:id="rId16" action="ppaction://hlinkfile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13" y="2730500"/>
            <a:ext cx="22113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3811" name="Text Box 19"/>
          <p:cNvSpPr txBox="1">
            <a:spLocks noChangeArrowheads="1"/>
          </p:cNvSpPr>
          <p:nvPr/>
        </p:nvSpPr>
        <p:spPr bwMode="auto">
          <a:xfrm>
            <a:off x="4016375" y="2659063"/>
            <a:ext cx="935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i="1">
                <a:solidFill>
                  <a:schemeClr val="tx1"/>
                </a:solidFill>
                <a:ea typeface="+mn-ea"/>
              </a:rPr>
              <a:t>- or -</a:t>
            </a:r>
          </a:p>
        </p:txBody>
      </p:sp>
      <p:pic>
        <p:nvPicPr>
          <p:cNvPr id="9233" name="Picture 20" descr="sectionQUIZ_BAR copy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00613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3813" name="Text Box 21"/>
          <p:cNvSpPr txBox="1">
            <a:spLocks noChangeArrowheads="1"/>
          </p:cNvSpPr>
          <p:nvPr/>
        </p:nvSpPr>
        <p:spPr bwMode="auto">
          <a:xfrm>
            <a:off x="1152525" y="2276475"/>
            <a:ext cx="2314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ea typeface="+mn-ea"/>
              </a:rPr>
              <a:t>Continue to:</a:t>
            </a:r>
          </a:p>
        </p:txBody>
      </p:sp>
      <p:sp>
        <p:nvSpPr>
          <p:cNvPr id="1313814" name="Text Box 22"/>
          <p:cNvSpPr txBox="1">
            <a:spLocks noChangeArrowheads="1"/>
          </p:cNvSpPr>
          <p:nvPr/>
        </p:nvSpPr>
        <p:spPr bwMode="auto">
          <a:xfrm>
            <a:off x="5286375" y="2273300"/>
            <a:ext cx="2592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ea typeface="+mn-ea"/>
              </a:rPr>
              <a:t>Click to Launch:</a:t>
            </a:r>
          </a:p>
        </p:txBody>
      </p:sp>
      <p:sp>
        <p:nvSpPr>
          <p:cNvPr id="9236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14288" y="-504825"/>
            <a:ext cx="106997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13816" name="Rectangle 24"/>
          <p:cNvSpPr>
            <a:spLocks noChangeArrowheads="1"/>
          </p:cNvSpPr>
          <p:nvPr/>
        </p:nvSpPr>
        <p:spPr bwMode="auto">
          <a:xfrm>
            <a:off x="6816725" y="5967413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1200">
                <a:ea typeface="ＭＳ Ｐゴシック" pitchFamily="1" charset="-128"/>
              </a:rPr>
              <a:t>Slide </a:t>
            </a:r>
          </a:p>
          <a:p>
            <a:pPr algn="r">
              <a:defRPr/>
            </a:pPr>
            <a:fld id="{0CBF6A57-5D17-4F69-B27F-269E8CF3AB14}" type="slidenum">
              <a:rPr lang="en-US" sz="1200">
                <a:ea typeface="ＭＳ Ｐゴシック" pitchFamily="1" charset="-128"/>
              </a:rPr>
              <a:pPr algn="r">
                <a:defRPr/>
              </a:pPr>
              <a:t>‹#›</a:t>
            </a:fld>
            <a:r>
              <a:rPr lang="en-US" sz="1200">
                <a:ea typeface="ＭＳ Ｐゴシック" pitchFamily="1" charset="-128"/>
              </a:rPr>
              <a:t> of 47</a:t>
            </a:r>
            <a:endParaRPr lang="en-US" sz="1400">
              <a:ea typeface="ＭＳ Ｐゴシック" pitchFamily="1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pitchFamily="1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pitchFamily="1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pitchFamily="1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pitchFamily="1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pitchFamily="1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pitchFamily="1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pitchFamily="1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defRPr sz="3200" b="1">
          <a:solidFill>
            <a:srgbClr val="000080"/>
          </a:solidFill>
          <a:latin typeface="+mn-lt"/>
          <a:ea typeface="+mn-ea"/>
          <a:cs typeface="+mn-cs"/>
        </a:defRPr>
      </a:lvl1pPr>
      <a:lvl2pPr marL="509588" indent="-52388" algn="l" rtl="0" eaLnBrk="0" fontAlgn="base" hangingPunct="0">
        <a:spcBef>
          <a:spcPct val="0"/>
        </a:spcBef>
        <a:spcAft>
          <a:spcPct val="50000"/>
        </a:spcAft>
        <a:defRPr sz="2800" b="1">
          <a:solidFill>
            <a:srgbClr val="006400"/>
          </a:solidFill>
          <a:latin typeface="+mn-lt"/>
          <a:ea typeface="+mn-ea"/>
        </a:defRPr>
      </a:lvl2pPr>
      <a:lvl3pPr marL="625475" indent="288925" algn="l" rtl="0" eaLnBrk="0" fontAlgn="base" hangingPunct="0">
        <a:spcBef>
          <a:spcPct val="0"/>
        </a:spcBef>
        <a:spcAft>
          <a:spcPct val="50000"/>
        </a:spcAft>
        <a:defRPr sz="2800">
          <a:solidFill>
            <a:schemeClr val="tx1"/>
          </a:solidFill>
          <a:latin typeface="+mn-lt"/>
          <a:ea typeface="+mn-ea"/>
        </a:defRPr>
      </a:lvl3pPr>
      <a:lvl4pPr marL="1371600" indent="-457200" algn="l" rtl="0" eaLnBrk="0" fontAlgn="base" hangingPunct="0">
        <a:spcBef>
          <a:spcPct val="0"/>
        </a:spcBef>
        <a:spcAft>
          <a:spcPct val="50000"/>
        </a:spcAft>
        <a:buAutoNum type="alphaLcPeriod"/>
        <a:defRPr sz="2400">
          <a:solidFill>
            <a:schemeClr val="tx1"/>
          </a:solidFill>
          <a:latin typeface="+mn-lt"/>
          <a:ea typeface="+mn-ea"/>
        </a:defRPr>
      </a:lvl4pPr>
      <a:lvl5pPr marL="3405188" indent="-609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5pPr>
      <a:lvl6pPr marL="3862388" indent="-609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6pPr>
      <a:lvl7pPr marL="4319588" indent="-609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7pPr>
      <a:lvl8pPr marL="4776788" indent="-609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8pPr>
      <a:lvl9pPr marL="5233988" indent="-609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8.xml"/><Relationship Id="rId4" Type="http://schemas.openxmlformats.org/officeDocument/2006/relationships/hyperlink" Target="Resources/ActiveArt/index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8.xml"/><Relationship Id="rId4" Type="http://schemas.openxmlformats.org/officeDocument/2006/relationships/hyperlink" Target="Resources/ActiveArt/osmosis_index.htm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8.xml"/><Relationship Id="rId6" Type="http://schemas.openxmlformats.org/officeDocument/2006/relationships/hyperlink" Target="Resources/ActiveArt/active_transoirt_index.html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Resources/ch07_sectn03_quiz.qtb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Pearson Prentice Hall</a:t>
            </a:r>
          </a:p>
        </p:txBody>
      </p:sp>
      <p:sp>
        <p:nvSpPr>
          <p:cNvPr id="1229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827213" y="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smtClean="0">
                <a:solidFill>
                  <a:srgbClr val="A50000"/>
                </a:solidFill>
              </a:rPr>
              <a:t>7-3 Cell Boundaries</a:t>
            </a:r>
          </a:p>
        </p:txBody>
      </p:sp>
      <p:sp>
        <p:nvSpPr>
          <p:cNvPr id="12292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smtClean="0"/>
              <a:t>7-3 Cell Boundaries</a:t>
            </a:r>
          </a:p>
        </p:txBody>
      </p:sp>
      <p:pic>
        <p:nvPicPr>
          <p:cNvPr id="12293" name="Picture 7" descr="ch07_slide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860425"/>
            <a:ext cx="4946650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Pearson Prentice Hall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Diffusion Through Cell Boundaries</a:t>
            </a:r>
          </a:p>
        </p:txBody>
      </p:sp>
      <p:sp>
        <p:nvSpPr>
          <p:cNvPr id="1178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indent="0" eaLnBrk="1" hangingPunct="1"/>
            <a:r>
              <a:rPr lang="en-US" smtClean="0"/>
              <a:t>Diffusion  </a:t>
            </a:r>
          </a:p>
          <a:p>
            <a:pPr lvl="2" eaLnBrk="1" hangingPunct="1"/>
            <a:r>
              <a:rPr lang="en-US" smtClean="0"/>
              <a:t>Particles in a solution tend to move from an area where they are more concentrated to an area where they are less concentrated.</a:t>
            </a:r>
          </a:p>
          <a:p>
            <a:pPr lvl="2" eaLnBrk="1" hangingPunct="1"/>
            <a:r>
              <a:rPr lang="en-US" smtClean="0"/>
              <a:t>This process is called </a:t>
            </a:r>
            <a:r>
              <a:rPr lang="en-US" b="1" smtClean="0"/>
              <a:t>diffusion</a:t>
            </a:r>
            <a:r>
              <a:rPr lang="en-US" smtClean="0"/>
              <a:t>. </a:t>
            </a:r>
          </a:p>
          <a:p>
            <a:pPr lvl="2" eaLnBrk="1" hangingPunct="1"/>
            <a:r>
              <a:rPr lang="en-US" smtClean="0"/>
              <a:t>When the concentration of the solute is the same throughout a system, the system has reached </a:t>
            </a:r>
            <a:r>
              <a:rPr lang="en-US" b="1" smtClean="0"/>
              <a:t>equilibrium</a:t>
            </a:r>
            <a:r>
              <a:rPr lang="en-US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Pearson Prentice Hall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Diffusion Through Cell Boundaries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 smtClean="0"/>
          </a:p>
          <a:p>
            <a:pPr marL="0" indent="0" eaLnBrk="1" hangingPunct="1"/>
            <a:endParaRPr lang="en-US" smtClean="0"/>
          </a:p>
        </p:txBody>
      </p:sp>
      <p:pic>
        <p:nvPicPr>
          <p:cNvPr id="22533" name="Picture 5" descr="sb7028a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912938"/>
            <a:ext cx="817245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0678" name="Rectangle 6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0" y="0"/>
            <a:ext cx="1973263" cy="10715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Pearson Prentice Hall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Diffusion Through Cell Boundaries</a:t>
            </a:r>
          </a:p>
        </p:txBody>
      </p:sp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12813"/>
            <a:ext cx="2697162" cy="504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3614738" y="2479675"/>
            <a:ext cx="51085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>
                <a:solidFill>
                  <a:schemeClr val="tx1"/>
                </a:solidFill>
              </a:rPr>
              <a:t>There is a higher concentration of solute on one side of the membrane as compared to the other side of the membrane.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Pearson Prentice Hall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Diffusion Through Cell Boundaries</a:t>
            </a:r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12813"/>
            <a:ext cx="2697162" cy="495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3667125" y="1428750"/>
            <a:ext cx="5197475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>
                <a:solidFill>
                  <a:schemeClr val="tx1"/>
                </a:solidFill>
              </a:rPr>
              <a:t>Solute particles move from the side of the membrane with a higher concentration of solute to the side of the membrane with a lower concentration of solute. The solute particles will continue to diffuse across the membrane until equilibrium is reached.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Pearson Prentice Hall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Diffusion Through Cell Boundaries</a:t>
            </a:r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12813"/>
            <a:ext cx="2816225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3878263" y="2517775"/>
            <a:ext cx="47894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>
                <a:solidFill>
                  <a:schemeClr val="tx1"/>
                </a:solidFill>
              </a:rPr>
              <a:t>When equilibrium is reached, solute particles continue to diffuse across the membrane in both directions.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Pearson Prentice Hall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Diffusion Through Cell Boundaries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050" y="1095375"/>
            <a:ext cx="8870950" cy="3324225"/>
          </a:xfrm>
        </p:spPr>
        <p:txBody>
          <a:bodyPr/>
          <a:lstStyle/>
          <a:p>
            <a:pPr marL="0" indent="0" eaLnBrk="1" hangingPunct="1"/>
            <a:endParaRPr lang="en-US" sz="2800" smtClean="0"/>
          </a:p>
          <a:p>
            <a:pPr lvl="1" indent="0" eaLnBrk="1" hangingPunct="1"/>
            <a:r>
              <a:rPr lang="en-US" sz="2400" smtClean="0"/>
              <a:t>Diffusion depends upon random particle movements. Therefore, substances diffuse across membranes without requiring the cell to use energy.</a:t>
            </a:r>
          </a:p>
          <a:p>
            <a:pPr lvl="2" eaLnBrk="1" hangingPunct="1"/>
            <a:endParaRPr lang="en-US" sz="2400" smtClean="0"/>
          </a:p>
        </p:txBody>
      </p:sp>
      <p:sp>
        <p:nvSpPr>
          <p:cNvPr id="1188868" name="Rectangle 4"/>
          <p:cNvSpPr>
            <a:spLocks noChangeArrowheads="1"/>
          </p:cNvSpPr>
          <p:nvPr/>
        </p:nvSpPr>
        <p:spPr bwMode="auto">
          <a:xfrm>
            <a:off x="525463" y="2332038"/>
            <a:ext cx="846137" cy="560387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pic>
        <p:nvPicPr>
          <p:cNvPr id="26630" name="Picture 5" descr="k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2254250"/>
            <a:ext cx="6731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Pearson Prentice Hall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Osmosis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/>
            <a:endParaRPr lang="en-US" smtClean="0"/>
          </a:p>
          <a:p>
            <a:pPr lvl="1" indent="0" eaLnBrk="1" hangingPunct="1"/>
            <a:r>
              <a:rPr lang="en-US" smtClean="0"/>
              <a:t>What is osmosis?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Pearson Prentice Hall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Osmosis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z="2800" smtClean="0"/>
              <a:t>Osmosis</a:t>
            </a:r>
          </a:p>
          <a:p>
            <a:pPr lvl="1" indent="0" eaLnBrk="1" hangingPunct="1">
              <a:lnSpc>
                <a:spcPct val="90000"/>
              </a:lnSpc>
            </a:pPr>
            <a:r>
              <a:rPr lang="en-US" sz="2400" smtClean="0"/>
              <a:t>Osmosis is the diffusion of water through a selectively permeable membrane.</a:t>
            </a:r>
          </a:p>
          <a:p>
            <a:pPr lvl="2" eaLnBrk="1" hangingPunct="1"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1192964" name="Rectangle 4"/>
          <p:cNvSpPr>
            <a:spLocks noChangeArrowheads="1"/>
          </p:cNvSpPr>
          <p:nvPr/>
        </p:nvSpPr>
        <p:spPr bwMode="auto">
          <a:xfrm>
            <a:off x="468313" y="2332038"/>
            <a:ext cx="949325" cy="582612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pic>
        <p:nvPicPr>
          <p:cNvPr id="28678" name="Picture 5" descr="k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2151063"/>
            <a:ext cx="6731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Pearson Prentice Hall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Osmosis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indent="0" eaLnBrk="1" hangingPunct="1"/>
            <a:r>
              <a:rPr lang="en-US" smtClean="0"/>
              <a:t>How Osmosis Works</a:t>
            </a:r>
          </a:p>
          <a:p>
            <a:pPr marL="0" indent="0" eaLnBrk="1" hangingPunct="1"/>
            <a:endParaRPr lang="en-US" smtClean="0"/>
          </a:p>
        </p:txBody>
      </p:sp>
      <p:pic>
        <p:nvPicPr>
          <p:cNvPr id="29701" name="Picture 4" descr="sb7029a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1871663"/>
            <a:ext cx="8020050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6889750" y="5229225"/>
            <a:ext cx="1716088" cy="530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sz="1800">
                <a:solidFill>
                  <a:schemeClr val="tx1"/>
                </a:solidFill>
              </a:rPr>
              <a:t>Movement of water</a:t>
            </a:r>
          </a:p>
        </p:txBody>
      </p:sp>
      <p:sp>
        <p:nvSpPr>
          <p:cNvPr id="29703" name="Text Box 8"/>
          <p:cNvSpPr txBox="1">
            <a:spLocks noChangeArrowheads="1"/>
          </p:cNvSpPr>
          <p:nvPr/>
        </p:nvSpPr>
        <p:spPr bwMode="auto">
          <a:xfrm>
            <a:off x="4508500" y="2460625"/>
            <a:ext cx="1716088" cy="968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sz="1800">
                <a:solidFill>
                  <a:schemeClr val="tx1"/>
                </a:solidFill>
              </a:rPr>
              <a:t>Dilute sugar solution (Water more concentrated)</a:t>
            </a:r>
          </a:p>
        </p:txBody>
      </p:sp>
      <p:sp>
        <p:nvSpPr>
          <p:cNvPr id="29704" name="Text Box 9"/>
          <p:cNvSpPr txBox="1">
            <a:spLocks noChangeArrowheads="1"/>
          </p:cNvSpPr>
          <p:nvPr/>
        </p:nvSpPr>
        <p:spPr bwMode="auto">
          <a:xfrm>
            <a:off x="247650" y="2552700"/>
            <a:ext cx="1657350" cy="876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sz="1800">
                <a:solidFill>
                  <a:schemeClr val="tx1"/>
                </a:solidFill>
              </a:rPr>
              <a:t>Concentrated sugar solution (Water less concentrated)</a:t>
            </a:r>
          </a:p>
        </p:txBody>
      </p:sp>
      <p:sp>
        <p:nvSpPr>
          <p:cNvPr id="29705" name="Text Box 10"/>
          <p:cNvSpPr txBox="1">
            <a:spLocks noChangeArrowheads="1"/>
          </p:cNvSpPr>
          <p:nvPr/>
        </p:nvSpPr>
        <p:spPr bwMode="auto">
          <a:xfrm>
            <a:off x="198438" y="3971925"/>
            <a:ext cx="1249362" cy="438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sz="1800">
                <a:solidFill>
                  <a:schemeClr val="tx1"/>
                </a:solidFill>
              </a:rPr>
              <a:t>Sugar molecules</a:t>
            </a:r>
          </a:p>
        </p:txBody>
      </p:sp>
      <p:sp>
        <p:nvSpPr>
          <p:cNvPr id="29706" name="Text Box 11"/>
          <p:cNvSpPr txBox="1">
            <a:spLocks noChangeArrowheads="1"/>
          </p:cNvSpPr>
          <p:nvPr/>
        </p:nvSpPr>
        <p:spPr bwMode="auto">
          <a:xfrm>
            <a:off x="2455863" y="5416550"/>
            <a:ext cx="2251075" cy="657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sz="1800">
                <a:solidFill>
                  <a:schemeClr val="tx1"/>
                </a:solidFill>
              </a:rPr>
              <a:t>Selectively permeable  membrane</a:t>
            </a:r>
          </a:p>
        </p:txBody>
      </p:sp>
      <p:sp>
        <p:nvSpPr>
          <p:cNvPr id="1195020" name="Rectangle 12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0" y="0"/>
            <a:ext cx="1876425" cy="1095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Pearson Prentice Hall</a:t>
            </a:r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Osmosis</a:t>
            </a:r>
          </a:p>
        </p:txBody>
      </p:sp>
      <p:sp>
        <p:nvSpPr>
          <p:cNvPr id="1197063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/>
            <a:r>
              <a:rPr lang="en-US" smtClean="0"/>
              <a:t>Water tends to diffuse from a highly concentrated region to a less concentrated region.</a:t>
            </a:r>
          </a:p>
          <a:p>
            <a:pPr marL="0" indent="0" eaLnBrk="1" hangingPunct="1"/>
            <a:r>
              <a:rPr lang="en-US" smtClean="0"/>
              <a:t>If you compare two solutions, the more concentrated solution is</a:t>
            </a:r>
            <a:r>
              <a:rPr lang="en-US" b="1" smtClean="0"/>
              <a:t> hypertonic </a:t>
            </a:r>
            <a:r>
              <a:rPr lang="en-US" smtClean="0"/>
              <a:t>(“above strength”).</a:t>
            </a:r>
          </a:p>
          <a:p>
            <a:pPr marL="0" indent="0" eaLnBrk="1" hangingPunct="1"/>
            <a:r>
              <a:rPr lang="en-US" smtClean="0"/>
              <a:t>The more dilute solution is </a:t>
            </a:r>
            <a:r>
              <a:rPr lang="en-US" b="1" smtClean="0"/>
              <a:t>hypotonic </a:t>
            </a:r>
            <a:r>
              <a:rPr lang="en-US" smtClean="0"/>
              <a:t>(“below strength”).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Pearson Prentice Hall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Cell Membrane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050" y="1095375"/>
            <a:ext cx="8870950" cy="266541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mtClean="0"/>
              <a:t>Cell Membrane</a:t>
            </a:r>
          </a:p>
          <a:p>
            <a:pPr lvl="1" indent="0" eaLnBrk="1" hangingPunct="1">
              <a:lnSpc>
                <a:spcPct val="90000"/>
              </a:lnSpc>
            </a:pPr>
            <a:r>
              <a:rPr lang="en-US" smtClean="0"/>
              <a:t>The cell membrane regulates what enters and leaves the cell and also provides protection and support.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Pearson Prentice Hall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Osmosis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/>
            <a:r>
              <a:rPr lang="en-US" smtClean="0"/>
              <a:t>When concentrations of solutions are the same on both sides of a membrane, the solutions are</a:t>
            </a:r>
            <a:r>
              <a:rPr lang="en-US" b="1" smtClean="0"/>
              <a:t> isotonic</a:t>
            </a:r>
            <a:r>
              <a:rPr lang="en-US" smtClean="0"/>
              <a:t> (“same strength”).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Pearson Prentice Hall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Osmosis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indent="0" eaLnBrk="1" hangingPunct="1"/>
            <a:r>
              <a:rPr lang="en-US" smtClean="0"/>
              <a:t>Osmotic Pressure </a:t>
            </a:r>
          </a:p>
          <a:p>
            <a:pPr lvl="2" eaLnBrk="1" hangingPunct="1"/>
            <a:r>
              <a:rPr lang="en-US" smtClean="0"/>
              <a:t>Osmosis exerts a pressure known as osmotic pressure on the hypertonic side of a selectively permeable membrane.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Pearson Prentice Hall</a:t>
            </a:r>
          </a:p>
        </p:txBody>
      </p:sp>
      <p:sp>
        <p:nvSpPr>
          <p:cNvPr id="3379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Osmosis</a:t>
            </a:r>
          </a:p>
        </p:txBody>
      </p:sp>
      <p:sp>
        <p:nvSpPr>
          <p:cNvPr id="120320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smtClean="0"/>
              <a:t>Because the cell is filled with salts, sugars, proteins, and other molecules, it will almost always be hypertonic to fresh water. </a:t>
            </a:r>
          </a:p>
          <a:p>
            <a:pPr marL="0" indent="0" eaLnBrk="1" hangingPunct="1"/>
            <a:r>
              <a:rPr lang="en-US" smtClean="0"/>
              <a:t>If so, the osmotic pressure should produce a net movement of water into the cell. As a result, the volume of the cell will increase until the cell becomes swollen or bursts.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Pearson Prentice Hall</a:t>
            </a:r>
          </a:p>
        </p:txBody>
      </p:sp>
      <p:sp>
        <p:nvSpPr>
          <p:cNvPr id="3481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Osmosis</a:t>
            </a:r>
          </a:p>
        </p:txBody>
      </p:sp>
      <p:sp>
        <p:nvSpPr>
          <p:cNvPr id="120525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smtClean="0"/>
              <a:t>Cells in large organisms are not in danger of bursting because they are bathed in fluids, such as blood, that are isotonic. </a:t>
            </a:r>
          </a:p>
          <a:p>
            <a:pPr marL="0" indent="0" eaLnBrk="1" hangingPunct="1"/>
            <a:r>
              <a:rPr lang="en-US" smtClean="0"/>
              <a:t>Other cells are surrounded by tough cell walls that prevent the cells from expanding even under tremendous osmotic pressure. </a:t>
            </a:r>
          </a:p>
          <a:p>
            <a:pPr marL="0" indent="0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Pearson Prentice Hall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Facilitated Diffusion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/>
            <a:r>
              <a:rPr lang="en-US" smtClean="0"/>
              <a:t>Facilitated Diffusion</a:t>
            </a:r>
          </a:p>
          <a:p>
            <a:pPr lvl="2" eaLnBrk="1" hangingPunct="1"/>
            <a:r>
              <a:rPr lang="en-US" smtClean="0"/>
              <a:t>Cell membranes have protein channels that act as carriers, making it easy for certain molecules to cross.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Pearson Prentice Hall</a:t>
            </a:r>
          </a:p>
        </p:txBody>
      </p:sp>
      <p:sp>
        <p:nvSpPr>
          <p:cNvPr id="3686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Facilitated Diffusion</a:t>
            </a:r>
          </a:p>
        </p:txBody>
      </p:sp>
      <p:sp>
        <p:nvSpPr>
          <p:cNvPr id="120935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smtClean="0"/>
              <a:t>The movement of specific molecules across cell membranes through protein channels is known as </a:t>
            </a:r>
            <a:r>
              <a:rPr lang="en-US" b="1" smtClean="0"/>
              <a:t>facilitated diffusion</a:t>
            </a:r>
            <a:r>
              <a:rPr lang="en-US" smtClean="0"/>
              <a:t>. </a:t>
            </a:r>
          </a:p>
          <a:p>
            <a:pPr marL="0" indent="0" eaLnBrk="1" hangingPunct="1"/>
            <a:r>
              <a:rPr lang="en-US" smtClean="0"/>
              <a:t>Hundreds of different protein channels have been found that allow particular substances to cross different membranes.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Pearson Prentice Hall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Facilitated Diffusion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sz="2800" b="0" smtClean="0">
                <a:solidFill>
                  <a:schemeClr val="tx1"/>
                </a:solidFill>
              </a:rPr>
              <a:t>Facilitated Diffusion</a:t>
            </a:r>
          </a:p>
        </p:txBody>
      </p:sp>
      <p:pic>
        <p:nvPicPr>
          <p:cNvPr id="37893" name="Picture 6" descr="Untitled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13" y="1641475"/>
            <a:ext cx="3405187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8264" name="Freeform 8"/>
          <p:cNvSpPr>
            <a:spLocks/>
          </p:cNvSpPr>
          <p:nvPr/>
        </p:nvSpPr>
        <p:spPr bwMode="auto">
          <a:xfrm>
            <a:off x="5895975" y="1058863"/>
            <a:ext cx="612775" cy="1800225"/>
          </a:xfrm>
          <a:custGeom>
            <a:avLst/>
            <a:gdLst/>
            <a:ahLst/>
            <a:cxnLst>
              <a:cxn ang="0">
                <a:pos x="0" y="1052"/>
              </a:cxn>
              <a:cxn ang="0">
                <a:pos x="64" y="0"/>
              </a:cxn>
              <a:cxn ang="0">
                <a:pos x="384" y="1134"/>
              </a:cxn>
            </a:cxnLst>
            <a:rect l="0" t="0" r="r" b="b"/>
            <a:pathLst>
              <a:path w="384" h="1134">
                <a:moveTo>
                  <a:pt x="0" y="1052"/>
                </a:moveTo>
                <a:lnTo>
                  <a:pt x="64" y="0"/>
                </a:lnTo>
                <a:lnTo>
                  <a:pt x="384" y="1134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248265" name="Line 9"/>
          <p:cNvSpPr>
            <a:spLocks noChangeShapeType="1"/>
          </p:cNvSpPr>
          <p:nvPr/>
        </p:nvSpPr>
        <p:spPr bwMode="auto">
          <a:xfrm>
            <a:off x="5341938" y="4179888"/>
            <a:ext cx="2003425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37896" name="Text Box 10"/>
          <p:cNvSpPr txBox="1">
            <a:spLocks noChangeArrowheads="1"/>
          </p:cNvSpPr>
          <p:nvPr/>
        </p:nvSpPr>
        <p:spPr bwMode="auto">
          <a:xfrm>
            <a:off x="7305675" y="4630738"/>
            <a:ext cx="1238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Protein channel</a:t>
            </a:r>
          </a:p>
        </p:txBody>
      </p:sp>
      <p:sp>
        <p:nvSpPr>
          <p:cNvPr id="37897" name="Text Box 11"/>
          <p:cNvSpPr txBox="1">
            <a:spLocks noChangeArrowheads="1"/>
          </p:cNvSpPr>
          <p:nvPr/>
        </p:nvSpPr>
        <p:spPr bwMode="auto">
          <a:xfrm>
            <a:off x="5370513" y="473075"/>
            <a:ext cx="1616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Glucose molecules</a:t>
            </a:r>
          </a:p>
        </p:txBody>
      </p:sp>
      <p:pic>
        <p:nvPicPr>
          <p:cNvPr id="1248268" name="Picture 12" descr="moleu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2479675"/>
            <a:ext cx="3667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5.95376E-6 C -0.0059 0.02082 -0.01181 0.04186 -0.01424 0.06336 C -0.01667 0.08486 -0.01476 0.10405 -0.01424 0.12902 C -0.01372 0.154 -0.01024 0.18359 -0.01111 0.21342 C -0.01198 0.24324 -0.01406 0.2807 -0.0191 0.30868 C -0.02413 0.33665 -0.03785 0.36856 -0.04132 0.38059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1248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Pearson Prentice Hall</a:t>
            </a:r>
          </a:p>
        </p:txBody>
      </p:sp>
      <p:sp>
        <p:nvSpPr>
          <p:cNvPr id="3891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Facilitated Diffusion</a:t>
            </a:r>
          </a:p>
        </p:txBody>
      </p:sp>
      <p:sp>
        <p:nvSpPr>
          <p:cNvPr id="121344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smtClean="0"/>
              <a:t>Although facilitated diffusion is fast and specific, it is still diffusion.</a:t>
            </a:r>
          </a:p>
          <a:p>
            <a:pPr marL="0" indent="0" eaLnBrk="1" hangingPunct="1"/>
            <a:r>
              <a:rPr lang="en-US" smtClean="0"/>
              <a:t>Therefore, facilitated diffusion will only occur if there is a higher concentration of the particular molecules on one side of a cell membrane as compared to the other side.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Pearson Prentice Hall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Active Transport</a:t>
            </a:r>
          </a:p>
        </p:txBody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/>
            <a:r>
              <a:rPr lang="en-US" smtClean="0"/>
              <a:t>Active Transport</a:t>
            </a:r>
          </a:p>
          <a:p>
            <a:pPr lvl="2" eaLnBrk="1" hangingPunct="1"/>
            <a:r>
              <a:rPr lang="en-US" smtClean="0"/>
              <a:t>Sometimes cells move materials in the opposite direction from which the materials would normally move—that is against a concentration difference. This process is known as </a:t>
            </a:r>
            <a:r>
              <a:rPr lang="en-US" b="1" smtClean="0"/>
              <a:t>active transport</a:t>
            </a:r>
            <a:r>
              <a:rPr lang="en-US" smtClean="0"/>
              <a:t>. </a:t>
            </a:r>
          </a:p>
          <a:p>
            <a:pPr lvl="2" eaLnBrk="1" hangingPunct="1"/>
            <a:r>
              <a:rPr lang="en-US" smtClean="0"/>
              <a:t>Active transport requires energy.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Pearson Prentice Hall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Active Transport</a:t>
            </a:r>
          </a:p>
        </p:txBody>
      </p:sp>
      <p:sp>
        <p:nvSpPr>
          <p:cNvPr id="1217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indent="0" eaLnBrk="1" hangingPunct="1"/>
            <a:r>
              <a:rPr lang="en-US" smtClean="0"/>
              <a:t>Molecular Transport</a:t>
            </a:r>
          </a:p>
          <a:p>
            <a:pPr lvl="2" eaLnBrk="1" hangingPunct="1"/>
            <a:r>
              <a:rPr lang="en-US" smtClean="0"/>
              <a:t>In active transport, small molecules and ions are carried across membranes by proteins in the membrane.</a:t>
            </a:r>
          </a:p>
          <a:p>
            <a:pPr lvl="2" eaLnBrk="1" hangingPunct="1"/>
            <a:r>
              <a:rPr lang="en-US" smtClean="0"/>
              <a:t>Energy use in these systems enables cells to concentrate substances in a particular location, even when diffusion might move them in the opposite direction.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Pearson Prentice Hall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Cell Membrane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050" y="1095375"/>
            <a:ext cx="8870950" cy="2665413"/>
          </a:xfrm>
        </p:spPr>
        <p:txBody>
          <a:bodyPr/>
          <a:lstStyle/>
          <a:p>
            <a:pPr marL="0" indent="0" eaLnBrk="1" hangingPunct="1"/>
            <a:r>
              <a:rPr lang="en-US" smtClean="0"/>
              <a:t>Cell Membrane</a:t>
            </a:r>
          </a:p>
        </p:txBody>
      </p:sp>
      <p:pic>
        <p:nvPicPr>
          <p:cNvPr id="14341" name="Picture 4" descr="sb4834a0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EF5FA"/>
              </a:clrFrom>
              <a:clrTo>
                <a:srgbClr val="EEF5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2120900"/>
            <a:ext cx="8034337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9639" name="Rectangle 7"/>
          <p:cNvSpPr>
            <a:spLocks noChangeArrowheads="1"/>
          </p:cNvSpPr>
          <p:nvPr/>
        </p:nvSpPr>
        <p:spPr bwMode="auto">
          <a:xfrm>
            <a:off x="1495425" y="2200275"/>
            <a:ext cx="733425" cy="485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1133475" y="2200275"/>
            <a:ext cx="1581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Outside of cell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23838" y="3362325"/>
            <a:ext cx="134302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Cell membrane</a:t>
            </a:r>
          </a:p>
        </p:txBody>
      </p:sp>
      <p:sp>
        <p:nvSpPr>
          <p:cNvPr id="1349641" name="Freeform 9"/>
          <p:cNvSpPr>
            <a:spLocks/>
          </p:cNvSpPr>
          <p:nvPr/>
        </p:nvSpPr>
        <p:spPr bwMode="auto">
          <a:xfrm>
            <a:off x="1419225" y="4743450"/>
            <a:ext cx="1228725" cy="657225"/>
          </a:xfrm>
          <a:custGeom>
            <a:avLst/>
            <a:gdLst/>
            <a:ahLst/>
            <a:cxnLst>
              <a:cxn ang="0">
                <a:pos x="36" y="12"/>
              </a:cxn>
              <a:cxn ang="0">
                <a:pos x="78" y="0"/>
              </a:cxn>
              <a:cxn ang="0">
                <a:pos x="444" y="48"/>
              </a:cxn>
              <a:cxn ang="0">
                <a:pos x="606" y="60"/>
              </a:cxn>
              <a:cxn ang="0">
                <a:pos x="720" y="42"/>
              </a:cxn>
              <a:cxn ang="0">
                <a:pos x="756" y="168"/>
              </a:cxn>
              <a:cxn ang="0">
                <a:pos x="732" y="270"/>
              </a:cxn>
              <a:cxn ang="0">
                <a:pos x="432" y="348"/>
              </a:cxn>
              <a:cxn ang="0">
                <a:pos x="0" y="294"/>
              </a:cxn>
              <a:cxn ang="0">
                <a:pos x="66" y="96"/>
              </a:cxn>
              <a:cxn ang="0">
                <a:pos x="72" y="24"/>
              </a:cxn>
            </a:cxnLst>
            <a:rect l="0" t="0" r="r" b="b"/>
            <a:pathLst>
              <a:path w="756" h="348">
                <a:moveTo>
                  <a:pt x="36" y="12"/>
                </a:moveTo>
                <a:cubicBezTo>
                  <a:pt x="70" y="5"/>
                  <a:pt x="57" y="11"/>
                  <a:pt x="78" y="0"/>
                </a:cubicBezTo>
                <a:lnTo>
                  <a:pt x="444" y="48"/>
                </a:lnTo>
                <a:lnTo>
                  <a:pt x="606" y="60"/>
                </a:lnTo>
                <a:lnTo>
                  <a:pt x="720" y="42"/>
                </a:lnTo>
                <a:lnTo>
                  <a:pt x="756" y="168"/>
                </a:lnTo>
                <a:lnTo>
                  <a:pt x="732" y="270"/>
                </a:lnTo>
                <a:lnTo>
                  <a:pt x="432" y="348"/>
                </a:lnTo>
                <a:lnTo>
                  <a:pt x="0" y="294"/>
                </a:lnTo>
                <a:lnTo>
                  <a:pt x="66" y="96"/>
                </a:lnTo>
                <a:lnTo>
                  <a:pt x="72" y="24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349646" name="Freeform 14"/>
          <p:cNvSpPr>
            <a:spLocks/>
          </p:cNvSpPr>
          <p:nvPr/>
        </p:nvSpPr>
        <p:spPr bwMode="auto">
          <a:xfrm>
            <a:off x="2857500" y="4953000"/>
            <a:ext cx="647700" cy="285750"/>
          </a:xfrm>
          <a:custGeom>
            <a:avLst/>
            <a:gdLst/>
            <a:ahLst/>
            <a:cxnLst>
              <a:cxn ang="0">
                <a:pos x="108" y="0"/>
              </a:cxn>
              <a:cxn ang="0">
                <a:pos x="402" y="30"/>
              </a:cxn>
              <a:cxn ang="0">
                <a:pos x="486" y="54"/>
              </a:cxn>
              <a:cxn ang="0">
                <a:pos x="570" y="246"/>
              </a:cxn>
              <a:cxn ang="0">
                <a:pos x="366" y="234"/>
              </a:cxn>
              <a:cxn ang="0">
                <a:pos x="102" y="192"/>
              </a:cxn>
              <a:cxn ang="0">
                <a:pos x="0" y="30"/>
              </a:cxn>
              <a:cxn ang="0">
                <a:pos x="156" y="6"/>
              </a:cxn>
            </a:cxnLst>
            <a:rect l="0" t="0" r="r" b="b"/>
            <a:pathLst>
              <a:path w="570" h="246">
                <a:moveTo>
                  <a:pt x="108" y="0"/>
                </a:moveTo>
                <a:lnTo>
                  <a:pt x="402" y="30"/>
                </a:lnTo>
                <a:lnTo>
                  <a:pt x="486" y="54"/>
                </a:lnTo>
                <a:lnTo>
                  <a:pt x="570" y="246"/>
                </a:lnTo>
                <a:lnTo>
                  <a:pt x="366" y="234"/>
                </a:lnTo>
                <a:lnTo>
                  <a:pt x="102" y="192"/>
                </a:lnTo>
                <a:lnTo>
                  <a:pt x="0" y="30"/>
                </a:lnTo>
                <a:lnTo>
                  <a:pt x="156" y="6"/>
                </a:lnTo>
              </a:path>
            </a:pathLst>
          </a:custGeom>
          <a:solidFill>
            <a:srgbClr val="B2DBF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4347" name="Text Box 10"/>
          <p:cNvSpPr txBox="1">
            <a:spLocks noChangeArrowheads="1"/>
          </p:cNvSpPr>
          <p:nvPr/>
        </p:nvSpPr>
        <p:spPr bwMode="auto">
          <a:xfrm>
            <a:off x="1258888" y="4430713"/>
            <a:ext cx="1581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Inside of cell (cytoplasm)</a:t>
            </a:r>
          </a:p>
        </p:txBody>
      </p:sp>
      <p:sp>
        <p:nvSpPr>
          <p:cNvPr id="1349647" name="Freeform 15"/>
          <p:cNvSpPr>
            <a:spLocks/>
          </p:cNvSpPr>
          <p:nvPr/>
        </p:nvSpPr>
        <p:spPr bwMode="auto">
          <a:xfrm>
            <a:off x="2628900" y="4943475"/>
            <a:ext cx="952500" cy="457200"/>
          </a:xfrm>
          <a:custGeom>
            <a:avLst/>
            <a:gdLst/>
            <a:ahLst/>
            <a:cxnLst>
              <a:cxn ang="0">
                <a:pos x="138" y="0"/>
              </a:cxn>
              <a:cxn ang="0">
                <a:pos x="600" y="198"/>
              </a:cxn>
              <a:cxn ang="0">
                <a:pos x="468" y="252"/>
              </a:cxn>
              <a:cxn ang="0">
                <a:pos x="246" y="288"/>
              </a:cxn>
              <a:cxn ang="0">
                <a:pos x="0" y="174"/>
              </a:cxn>
              <a:cxn ang="0">
                <a:pos x="114" y="30"/>
              </a:cxn>
              <a:cxn ang="0">
                <a:pos x="138" y="0"/>
              </a:cxn>
            </a:cxnLst>
            <a:rect l="0" t="0" r="r" b="b"/>
            <a:pathLst>
              <a:path w="600" h="288">
                <a:moveTo>
                  <a:pt x="138" y="0"/>
                </a:moveTo>
                <a:lnTo>
                  <a:pt x="600" y="198"/>
                </a:lnTo>
                <a:lnTo>
                  <a:pt x="468" y="252"/>
                </a:lnTo>
                <a:lnTo>
                  <a:pt x="246" y="288"/>
                </a:lnTo>
                <a:lnTo>
                  <a:pt x="0" y="174"/>
                </a:lnTo>
                <a:lnTo>
                  <a:pt x="114" y="30"/>
                </a:lnTo>
                <a:lnTo>
                  <a:pt x="13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2851150" y="4879975"/>
            <a:ext cx="1238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Protein channel</a:t>
            </a:r>
          </a:p>
        </p:txBody>
      </p:sp>
      <p:sp>
        <p:nvSpPr>
          <p:cNvPr id="1349648" name="Freeform 16"/>
          <p:cNvSpPr>
            <a:spLocks/>
          </p:cNvSpPr>
          <p:nvPr/>
        </p:nvSpPr>
        <p:spPr bwMode="auto">
          <a:xfrm>
            <a:off x="4572000" y="3276600"/>
            <a:ext cx="615950" cy="196850"/>
          </a:xfrm>
          <a:custGeom>
            <a:avLst/>
            <a:gdLst/>
            <a:ahLst/>
            <a:cxnLst>
              <a:cxn ang="0">
                <a:pos x="0" y="68"/>
              </a:cxn>
              <a:cxn ang="0">
                <a:pos x="148" y="36"/>
              </a:cxn>
              <a:cxn ang="0">
                <a:pos x="296" y="32"/>
              </a:cxn>
              <a:cxn ang="0">
                <a:pos x="368" y="16"/>
              </a:cxn>
              <a:cxn ang="0">
                <a:pos x="452" y="0"/>
              </a:cxn>
              <a:cxn ang="0">
                <a:pos x="452" y="68"/>
              </a:cxn>
              <a:cxn ang="0">
                <a:pos x="412" y="132"/>
              </a:cxn>
              <a:cxn ang="0">
                <a:pos x="300" y="96"/>
              </a:cxn>
              <a:cxn ang="0">
                <a:pos x="108" y="108"/>
              </a:cxn>
              <a:cxn ang="0">
                <a:pos x="44" y="96"/>
              </a:cxn>
              <a:cxn ang="0">
                <a:pos x="24" y="64"/>
              </a:cxn>
            </a:cxnLst>
            <a:rect l="0" t="0" r="r" b="b"/>
            <a:pathLst>
              <a:path w="452" h="132">
                <a:moveTo>
                  <a:pt x="0" y="68"/>
                </a:moveTo>
                <a:lnTo>
                  <a:pt x="148" y="36"/>
                </a:lnTo>
                <a:lnTo>
                  <a:pt x="296" y="32"/>
                </a:lnTo>
                <a:lnTo>
                  <a:pt x="368" y="16"/>
                </a:lnTo>
                <a:lnTo>
                  <a:pt x="452" y="0"/>
                </a:lnTo>
                <a:lnTo>
                  <a:pt x="452" y="68"/>
                </a:lnTo>
                <a:lnTo>
                  <a:pt x="412" y="132"/>
                </a:lnTo>
                <a:lnTo>
                  <a:pt x="300" y="96"/>
                </a:lnTo>
                <a:lnTo>
                  <a:pt x="108" y="108"/>
                </a:lnTo>
                <a:lnTo>
                  <a:pt x="44" y="96"/>
                </a:lnTo>
                <a:lnTo>
                  <a:pt x="24" y="64"/>
                </a:lnTo>
              </a:path>
            </a:pathLst>
          </a:custGeom>
          <a:solidFill>
            <a:srgbClr val="FBEAC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349650" name="Freeform 18"/>
          <p:cNvSpPr>
            <a:spLocks/>
          </p:cNvSpPr>
          <p:nvPr/>
        </p:nvSpPr>
        <p:spPr bwMode="auto">
          <a:xfrm rot="204387">
            <a:off x="4227513" y="3090863"/>
            <a:ext cx="1009650" cy="290512"/>
          </a:xfrm>
          <a:custGeom>
            <a:avLst/>
            <a:gdLst/>
            <a:ahLst/>
            <a:cxnLst>
              <a:cxn ang="0">
                <a:pos x="0" y="172"/>
              </a:cxn>
              <a:cxn ang="0">
                <a:pos x="128" y="180"/>
              </a:cxn>
              <a:cxn ang="0">
                <a:pos x="228" y="172"/>
              </a:cxn>
              <a:cxn ang="0">
                <a:pos x="376" y="160"/>
              </a:cxn>
              <a:cxn ang="0">
                <a:pos x="632" y="112"/>
              </a:cxn>
              <a:cxn ang="0">
                <a:pos x="636" y="56"/>
              </a:cxn>
              <a:cxn ang="0">
                <a:pos x="536" y="0"/>
              </a:cxn>
              <a:cxn ang="0">
                <a:pos x="180" y="44"/>
              </a:cxn>
              <a:cxn ang="0">
                <a:pos x="0" y="172"/>
              </a:cxn>
            </a:cxnLst>
            <a:rect l="0" t="0" r="r" b="b"/>
            <a:pathLst>
              <a:path w="636" h="180">
                <a:moveTo>
                  <a:pt x="0" y="172"/>
                </a:moveTo>
                <a:lnTo>
                  <a:pt x="128" y="180"/>
                </a:lnTo>
                <a:lnTo>
                  <a:pt x="228" y="172"/>
                </a:lnTo>
                <a:lnTo>
                  <a:pt x="376" y="160"/>
                </a:lnTo>
                <a:lnTo>
                  <a:pt x="632" y="112"/>
                </a:lnTo>
                <a:lnTo>
                  <a:pt x="636" y="56"/>
                </a:lnTo>
                <a:lnTo>
                  <a:pt x="536" y="0"/>
                </a:lnTo>
                <a:lnTo>
                  <a:pt x="180" y="44"/>
                </a:lnTo>
                <a:lnTo>
                  <a:pt x="0" y="1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4352" name="Text Box 19"/>
          <p:cNvSpPr txBox="1">
            <a:spLocks noChangeArrowheads="1"/>
          </p:cNvSpPr>
          <p:nvPr/>
        </p:nvSpPr>
        <p:spPr bwMode="auto">
          <a:xfrm>
            <a:off x="4348163" y="3071813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Proteins</a:t>
            </a:r>
          </a:p>
        </p:txBody>
      </p:sp>
      <p:sp>
        <p:nvSpPr>
          <p:cNvPr id="1349653" name="Freeform 21"/>
          <p:cNvSpPr>
            <a:spLocks/>
          </p:cNvSpPr>
          <p:nvPr/>
        </p:nvSpPr>
        <p:spPr bwMode="auto">
          <a:xfrm>
            <a:off x="4313238" y="3400425"/>
            <a:ext cx="1362075" cy="557213"/>
          </a:xfrm>
          <a:custGeom>
            <a:avLst/>
            <a:gdLst/>
            <a:ahLst/>
            <a:cxnLst>
              <a:cxn ang="0">
                <a:pos x="0" y="264"/>
              </a:cxn>
              <a:cxn ang="0">
                <a:pos x="376" y="0"/>
              </a:cxn>
              <a:cxn ang="0">
                <a:pos x="856" y="352"/>
              </a:cxn>
            </a:cxnLst>
            <a:rect l="0" t="0" r="r" b="b"/>
            <a:pathLst>
              <a:path w="856" h="352">
                <a:moveTo>
                  <a:pt x="0" y="264"/>
                </a:moveTo>
                <a:lnTo>
                  <a:pt x="376" y="0"/>
                </a:lnTo>
                <a:lnTo>
                  <a:pt x="856" y="352"/>
                </a:lnTo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4354" name="Text Box 22"/>
          <p:cNvSpPr txBox="1">
            <a:spLocks noChangeArrowheads="1"/>
          </p:cNvSpPr>
          <p:nvPr/>
        </p:nvSpPr>
        <p:spPr bwMode="auto">
          <a:xfrm>
            <a:off x="6299200" y="4983163"/>
            <a:ext cx="167640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Lipid bilayer</a:t>
            </a:r>
          </a:p>
        </p:txBody>
      </p:sp>
      <p:sp>
        <p:nvSpPr>
          <p:cNvPr id="1349656" name="Freeform 24"/>
          <p:cNvSpPr>
            <a:spLocks/>
          </p:cNvSpPr>
          <p:nvPr/>
        </p:nvSpPr>
        <p:spPr bwMode="auto">
          <a:xfrm>
            <a:off x="6629400" y="2876550"/>
            <a:ext cx="1152525" cy="514350"/>
          </a:xfrm>
          <a:custGeom>
            <a:avLst/>
            <a:gdLst/>
            <a:ahLst/>
            <a:cxnLst>
              <a:cxn ang="0">
                <a:pos x="42" y="48"/>
              </a:cxn>
              <a:cxn ang="0">
                <a:pos x="726" y="0"/>
              </a:cxn>
              <a:cxn ang="0">
                <a:pos x="636" y="252"/>
              </a:cxn>
              <a:cxn ang="0">
                <a:pos x="414" y="324"/>
              </a:cxn>
              <a:cxn ang="0">
                <a:pos x="294" y="312"/>
              </a:cxn>
              <a:cxn ang="0">
                <a:pos x="186" y="258"/>
              </a:cxn>
              <a:cxn ang="0">
                <a:pos x="0" y="150"/>
              </a:cxn>
              <a:cxn ang="0">
                <a:pos x="84" y="72"/>
              </a:cxn>
            </a:cxnLst>
            <a:rect l="0" t="0" r="r" b="b"/>
            <a:pathLst>
              <a:path w="726" h="324">
                <a:moveTo>
                  <a:pt x="42" y="48"/>
                </a:moveTo>
                <a:lnTo>
                  <a:pt x="726" y="0"/>
                </a:lnTo>
                <a:lnTo>
                  <a:pt x="636" y="252"/>
                </a:lnTo>
                <a:lnTo>
                  <a:pt x="414" y="324"/>
                </a:lnTo>
                <a:lnTo>
                  <a:pt x="294" y="312"/>
                </a:lnTo>
                <a:lnTo>
                  <a:pt x="186" y="258"/>
                </a:lnTo>
                <a:lnTo>
                  <a:pt x="0" y="150"/>
                </a:lnTo>
                <a:lnTo>
                  <a:pt x="84" y="72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4356" name="Text Box 26"/>
          <p:cNvSpPr txBox="1">
            <a:spLocks noChangeArrowheads="1"/>
          </p:cNvSpPr>
          <p:nvPr/>
        </p:nvSpPr>
        <p:spPr bwMode="auto">
          <a:xfrm>
            <a:off x="6873875" y="2716213"/>
            <a:ext cx="2209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Carbohydrate chains</a:t>
            </a:r>
          </a:p>
        </p:txBody>
      </p:sp>
      <p:sp>
        <p:nvSpPr>
          <p:cNvPr id="1349659" name="Line 27"/>
          <p:cNvSpPr>
            <a:spLocks noChangeShapeType="1"/>
          </p:cNvSpPr>
          <p:nvPr/>
        </p:nvSpPr>
        <p:spPr bwMode="auto">
          <a:xfrm flipH="1">
            <a:off x="6486525" y="3305175"/>
            <a:ext cx="504825" cy="2952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349660" name="Line 28"/>
          <p:cNvSpPr>
            <a:spLocks noChangeShapeType="1"/>
          </p:cNvSpPr>
          <p:nvPr/>
        </p:nvSpPr>
        <p:spPr bwMode="auto">
          <a:xfrm>
            <a:off x="7707313" y="3251200"/>
            <a:ext cx="304800" cy="3778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349661" name="Line 29"/>
          <p:cNvSpPr>
            <a:spLocks noChangeShapeType="1"/>
          </p:cNvSpPr>
          <p:nvPr/>
        </p:nvSpPr>
        <p:spPr bwMode="auto">
          <a:xfrm flipV="1">
            <a:off x="3279775" y="4267200"/>
            <a:ext cx="174625" cy="7540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349662" name="Freeform 30"/>
          <p:cNvSpPr>
            <a:spLocks/>
          </p:cNvSpPr>
          <p:nvPr/>
        </p:nvSpPr>
        <p:spPr bwMode="auto">
          <a:xfrm>
            <a:off x="1538288" y="3352800"/>
            <a:ext cx="247650" cy="682625"/>
          </a:xfrm>
          <a:custGeom>
            <a:avLst/>
            <a:gdLst/>
            <a:ahLst/>
            <a:cxnLst>
              <a:cxn ang="0">
                <a:pos x="128" y="0"/>
              </a:cxn>
              <a:cxn ang="0">
                <a:pos x="0" y="0"/>
              </a:cxn>
              <a:cxn ang="0">
                <a:pos x="0" y="430"/>
              </a:cxn>
              <a:cxn ang="0">
                <a:pos x="156" y="430"/>
              </a:cxn>
            </a:cxnLst>
            <a:rect l="0" t="0" r="r" b="b"/>
            <a:pathLst>
              <a:path w="156" h="430">
                <a:moveTo>
                  <a:pt x="128" y="0"/>
                </a:moveTo>
                <a:lnTo>
                  <a:pt x="0" y="0"/>
                </a:lnTo>
                <a:lnTo>
                  <a:pt x="0" y="430"/>
                </a:lnTo>
                <a:lnTo>
                  <a:pt x="156" y="430"/>
                </a:lnTo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349663" name="Freeform 31"/>
          <p:cNvSpPr>
            <a:spLocks/>
          </p:cNvSpPr>
          <p:nvPr/>
        </p:nvSpPr>
        <p:spPr bwMode="auto">
          <a:xfrm>
            <a:off x="5805488" y="4049713"/>
            <a:ext cx="798512" cy="1001712"/>
          </a:xfrm>
          <a:custGeom>
            <a:avLst/>
            <a:gdLst/>
            <a:ahLst/>
            <a:cxnLst>
              <a:cxn ang="0">
                <a:pos x="165" y="0"/>
              </a:cxn>
              <a:cxn ang="0">
                <a:pos x="503" y="631"/>
              </a:cxn>
              <a:cxn ang="0">
                <a:pos x="0" y="484"/>
              </a:cxn>
            </a:cxnLst>
            <a:rect l="0" t="0" r="r" b="b"/>
            <a:pathLst>
              <a:path w="503" h="631">
                <a:moveTo>
                  <a:pt x="165" y="0"/>
                </a:moveTo>
                <a:lnTo>
                  <a:pt x="503" y="631"/>
                </a:lnTo>
                <a:lnTo>
                  <a:pt x="0" y="484"/>
                </a:lnTo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Pearson Prentice Hall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Active Transport</a:t>
            </a:r>
          </a:p>
        </p:txBody>
      </p:sp>
      <p:pic>
        <p:nvPicPr>
          <p:cNvPr id="1408003" name="Picture 3" descr="Untitled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"/>
          <a:stretch>
            <a:fillRect/>
          </a:stretch>
        </p:blipFill>
        <p:spPr bwMode="auto">
          <a:xfrm>
            <a:off x="2373313" y="1323975"/>
            <a:ext cx="50006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8004" name="Picture 4" descr="Untitled-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16537" b="873"/>
          <a:stretch>
            <a:fillRect/>
          </a:stretch>
        </p:blipFill>
        <p:spPr bwMode="auto">
          <a:xfrm>
            <a:off x="2436813" y="1101725"/>
            <a:ext cx="4962525" cy="510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8005" name="Line 5"/>
          <p:cNvSpPr>
            <a:spLocks noChangeShapeType="1"/>
          </p:cNvSpPr>
          <p:nvPr/>
        </p:nvSpPr>
        <p:spPr bwMode="auto">
          <a:xfrm flipV="1">
            <a:off x="5045075" y="1087438"/>
            <a:ext cx="149225" cy="6746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pic>
        <p:nvPicPr>
          <p:cNvPr id="1408006" name="Picture 6" descr="energy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4743450"/>
            <a:ext cx="11525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8007" name="Text Box 7"/>
          <p:cNvSpPr txBox="1">
            <a:spLocks noChangeArrowheads="1"/>
          </p:cNvSpPr>
          <p:nvPr/>
        </p:nvSpPr>
        <p:spPr bwMode="auto">
          <a:xfrm>
            <a:off x="5014913" y="749300"/>
            <a:ext cx="26304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Molecule to be carried</a:t>
            </a:r>
          </a:p>
        </p:txBody>
      </p:sp>
      <p:sp>
        <p:nvSpPr>
          <p:cNvPr id="1408008" name="Rectangle 8">
            <a:hlinkClick r:id="rId6" action="ppaction://hlinkfile"/>
          </p:cNvPr>
          <p:cNvSpPr>
            <a:spLocks noChangeArrowheads="1"/>
          </p:cNvSpPr>
          <p:nvPr/>
        </p:nvSpPr>
        <p:spPr bwMode="auto">
          <a:xfrm>
            <a:off x="0" y="0"/>
            <a:ext cx="1912938" cy="11191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4199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73050" y="1095375"/>
            <a:ext cx="2600325" cy="863600"/>
          </a:xfrm>
        </p:spPr>
        <p:txBody>
          <a:bodyPr/>
          <a:lstStyle/>
          <a:p>
            <a:pPr marL="228600" lvl="2" indent="0" eaLnBrk="1" hangingPunct="1">
              <a:tabLst>
                <a:tab pos="1828800" algn="l"/>
              </a:tabLst>
            </a:pPr>
            <a:r>
              <a:rPr lang="en-US" smtClean="0"/>
              <a:t>Active Transport</a:t>
            </a:r>
          </a:p>
        </p:txBody>
      </p:sp>
      <p:sp>
        <p:nvSpPr>
          <p:cNvPr id="1408010" name="Oval 10"/>
          <p:cNvSpPr>
            <a:spLocks noChangeArrowheads="1"/>
          </p:cNvSpPr>
          <p:nvPr/>
        </p:nvSpPr>
        <p:spPr bwMode="auto">
          <a:xfrm>
            <a:off x="4776788" y="1778000"/>
            <a:ext cx="439737" cy="423863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25490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4080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4080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-0.00677 0.4002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08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200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408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080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0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4080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8007" grpId="0"/>
      <p:bldP spid="14080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Pearson Prentice Hall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Active Transport</a:t>
            </a:r>
          </a:p>
        </p:txBody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050" y="1095375"/>
            <a:ext cx="8547100" cy="5659438"/>
          </a:xfrm>
          <a:noFill/>
        </p:spPr>
        <p:txBody>
          <a:bodyPr/>
          <a:lstStyle/>
          <a:p>
            <a:pPr lvl="1" indent="0" eaLnBrk="1" hangingPunct="1">
              <a:lnSpc>
                <a:spcPct val="75000"/>
              </a:lnSpc>
            </a:pPr>
            <a:r>
              <a:rPr lang="en-US" smtClean="0"/>
              <a:t>Endocytosis and Exocytosis 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Large molecules and even solid clumps of material may undergo active transport by means of the cell membrane.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smtClean="0"/>
              <a:t>Endocytosis</a:t>
            </a:r>
            <a:r>
              <a:rPr lang="en-US" smtClean="0"/>
              <a:t> is the process of taking material into the cell by means of infoldings, or pockets, of the cell membrane.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The pocket breaks loose from the outer portion of the cell membrane and forms a vacuole within the cytoplasm. 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Pearson Prentice Hall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Active Transport</a:t>
            </a:r>
          </a:p>
        </p:txBody>
      </p:sp>
      <p:sp>
        <p:nvSpPr>
          <p:cNvPr id="136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050" y="1095375"/>
            <a:ext cx="8547100" cy="5659438"/>
          </a:xfrm>
          <a:noFill/>
        </p:spPr>
        <p:txBody>
          <a:bodyPr/>
          <a:lstStyle/>
          <a:p>
            <a:pPr lvl="2" eaLnBrk="1" hangingPunct="1"/>
            <a:r>
              <a:rPr lang="en-US" smtClean="0"/>
              <a:t>Two examples of endocytosis are:</a:t>
            </a:r>
          </a:p>
          <a:p>
            <a:pPr lvl="3" eaLnBrk="1" hangingPunct="1"/>
            <a:r>
              <a:rPr lang="en-US" smtClean="0"/>
              <a:t>phagocytosis</a:t>
            </a:r>
          </a:p>
          <a:p>
            <a:pPr lvl="3" eaLnBrk="1" hangingPunct="1"/>
            <a:r>
              <a:rPr lang="en-US" smtClean="0"/>
              <a:t>pinocytosis</a:t>
            </a:r>
          </a:p>
          <a:p>
            <a:pPr lvl="3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Pearson Prentice Hall</a:t>
            </a:r>
          </a:p>
        </p:txBody>
      </p:sp>
      <p:sp>
        <p:nvSpPr>
          <p:cNvPr id="4505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Active Transport</a:t>
            </a:r>
          </a:p>
        </p:txBody>
      </p:sp>
      <p:sp>
        <p:nvSpPr>
          <p:cNvPr id="122368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smtClean="0"/>
              <a:t>In </a:t>
            </a:r>
            <a:r>
              <a:rPr lang="en-US" b="1" smtClean="0"/>
              <a:t>phagocytosis</a:t>
            </a:r>
            <a:r>
              <a:rPr lang="en-US" smtClean="0"/>
              <a:t>, extensions of cytoplasm surround a particle and package it within a food vacuole. The cell then engulfs it. </a:t>
            </a:r>
          </a:p>
          <a:p>
            <a:pPr marL="0" indent="0" eaLnBrk="1" hangingPunct="1"/>
            <a:r>
              <a:rPr lang="en-US" smtClean="0"/>
              <a:t>Phagocytosis requires a considerable amount of energy.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Pearson Prentice Hall</a:t>
            </a:r>
          </a:p>
        </p:txBody>
      </p:sp>
      <p:sp>
        <p:nvSpPr>
          <p:cNvPr id="4608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Active Transport</a:t>
            </a:r>
          </a:p>
        </p:txBody>
      </p:sp>
      <p:sp>
        <p:nvSpPr>
          <p:cNvPr id="4608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smtClean="0"/>
              <a:t>In </a:t>
            </a:r>
            <a:r>
              <a:rPr lang="en-US" b="1" smtClean="0"/>
              <a:t>pinocytosis</a:t>
            </a:r>
            <a:r>
              <a:rPr lang="en-US" smtClean="0"/>
              <a:t>, tiny pockets form along the cell membrane, fill with liquid, and pinch off to form vacuoles within the cell.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Pearson Prentice Hall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Active Transport</a:t>
            </a:r>
          </a:p>
        </p:txBody>
      </p:sp>
      <p:sp>
        <p:nvSpPr>
          <p:cNvPr id="1227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indent="0" eaLnBrk="1" hangingPunct="1"/>
            <a:r>
              <a:rPr lang="en-US" smtClean="0"/>
              <a:t>Exocytosis</a:t>
            </a:r>
          </a:p>
          <a:p>
            <a:pPr lvl="2" eaLnBrk="1" hangingPunct="1"/>
            <a:r>
              <a:rPr lang="en-US" smtClean="0"/>
              <a:t>Many cells also release large amounts of material from the cell, in a process called exocytosis.</a:t>
            </a:r>
          </a:p>
          <a:p>
            <a:pPr lvl="2" eaLnBrk="1" hangingPunct="1"/>
            <a:r>
              <a:rPr lang="en-US" smtClean="0"/>
              <a:t>During</a:t>
            </a:r>
            <a:r>
              <a:rPr lang="en-US" b="1" smtClean="0"/>
              <a:t> exocytosis</a:t>
            </a:r>
            <a:r>
              <a:rPr lang="en-US" smtClean="0"/>
              <a:t>, the membrane of the vacuole surrounding the material fuses with the cell membrane, forcing the contents out of the cell.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Pearson Prentice Hall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8" y="165100"/>
            <a:ext cx="1069975" cy="427038"/>
          </a:xfrm>
        </p:spPr>
        <p:txBody>
          <a:bodyPr/>
          <a:lstStyle/>
          <a:p>
            <a:pPr eaLnBrk="1" hangingPunct="1"/>
            <a:r>
              <a:rPr lang="en-US" smtClean="0"/>
              <a:t>7-3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indent="0" eaLnBrk="1" hangingPunct="1"/>
            <a:endParaRPr lang="en-US" smtClean="0"/>
          </a:p>
          <a:p>
            <a:pPr marL="0" indent="0" eaLnBrk="1" hangingPunct="1"/>
            <a:endParaRPr lang="en-US" smtClean="0"/>
          </a:p>
        </p:txBody>
      </p:sp>
      <p:sp>
        <p:nvSpPr>
          <p:cNvPr id="1314820" name="Rectangle 4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5341938" y="2622550"/>
            <a:ext cx="2527300" cy="1276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Pearson Prentice Hall</a:t>
            </a: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8" y="165100"/>
            <a:ext cx="1069975" cy="427038"/>
          </a:xfrm>
        </p:spPr>
        <p:txBody>
          <a:bodyPr/>
          <a:lstStyle/>
          <a:p>
            <a:pPr eaLnBrk="1" hangingPunct="1"/>
            <a:r>
              <a:rPr lang="en-US" smtClean="0"/>
              <a:t>7-3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50938" lvl="1" indent="-533400" eaLnBrk="1" hangingPunct="1"/>
            <a:r>
              <a:rPr lang="en-US" smtClean="0"/>
              <a:t>Unlike a cell wall, a cell membrane</a:t>
            </a:r>
          </a:p>
          <a:p>
            <a:pPr marL="1279525" lvl="2" indent="-533400" eaLnBrk="1" hangingPunct="1"/>
            <a:r>
              <a:rPr lang="en-US" smtClean="0"/>
              <a:t>is composed of a lipid bilayer.	</a:t>
            </a:r>
          </a:p>
          <a:p>
            <a:pPr marL="1279525" lvl="2" indent="-533400" eaLnBrk="1" hangingPunct="1"/>
            <a:r>
              <a:rPr lang="en-US" smtClean="0"/>
              <a:t>provides rigid support for the surrounding cell.	</a:t>
            </a:r>
          </a:p>
          <a:p>
            <a:pPr marL="1279525" lvl="2" indent="-533400" eaLnBrk="1" hangingPunct="1"/>
            <a:r>
              <a:rPr lang="en-US" smtClean="0"/>
              <a:t>allows most small molecules and ions to pass through easily.	</a:t>
            </a:r>
          </a:p>
          <a:p>
            <a:pPr marL="1279525" lvl="2" indent="-533400" eaLnBrk="1" hangingPunct="1"/>
            <a:r>
              <a:rPr lang="en-US" smtClean="0"/>
              <a:t>is found only in plants, fungi, algae, and many prokaryotes.	</a:t>
            </a:r>
          </a:p>
        </p:txBody>
      </p:sp>
      <p:sp>
        <p:nvSpPr>
          <p:cNvPr id="1317892" name="Rectangle 4"/>
          <p:cNvSpPr>
            <a:spLocks noChangeArrowheads="1"/>
          </p:cNvSpPr>
          <p:nvPr/>
        </p:nvSpPr>
        <p:spPr bwMode="auto">
          <a:xfrm>
            <a:off x="949325" y="1785938"/>
            <a:ext cx="7731125" cy="450850"/>
          </a:xfrm>
          <a:prstGeom prst="rect">
            <a:avLst/>
          </a:prstGeom>
          <a:solidFill>
            <a:srgbClr val="00CC00">
              <a:alpha val="28000"/>
            </a:srgb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pic>
        <p:nvPicPr>
          <p:cNvPr id="49158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135063"/>
            <a:ext cx="5619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7894" name="Picture 6" descr="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39900"/>
            <a:ext cx="5826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789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Pearson Prentice Hall</a:t>
            </a:r>
          </a:p>
        </p:txBody>
      </p:sp>
      <p:sp>
        <p:nvSpPr>
          <p:cNvPr id="50179" name="Rectangle 7"/>
          <p:cNvSpPr>
            <a:spLocks noGrp="1" noChangeArrowheads="1"/>
          </p:cNvSpPr>
          <p:nvPr>
            <p:ph type="title"/>
          </p:nvPr>
        </p:nvSpPr>
        <p:spPr>
          <a:xfrm>
            <a:off x="14288" y="165100"/>
            <a:ext cx="1069975" cy="427038"/>
          </a:xfrm>
        </p:spPr>
        <p:txBody>
          <a:bodyPr/>
          <a:lstStyle/>
          <a:p>
            <a:pPr eaLnBrk="1" hangingPunct="1"/>
            <a:r>
              <a:rPr lang="en-US" smtClean="0"/>
              <a:t>7-3</a:t>
            </a:r>
          </a:p>
        </p:txBody>
      </p:sp>
      <p:sp>
        <p:nvSpPr>
          <p:cNvPr id="50180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smtClean="0"/>
              <a:t>The concentration of a solution is defined as the</a:t>
            </a:r>
          </a:p>
          <a:p>
            <a:pPr lvl="2" eaLnBrk="1" hangingPunct="1"/>
            <a:r>
              <a:rPr lang="en-US" smtClean="0"/>
              <a:t>volume of solute in a given mass of solution.	</a:t>
            </a:r>
          </a:p>
          <a:p>
            <a:pPr lvl="2" eaLnBrk="1" hangingPunct="1"/>
            <a:r>
              <a:rPr lang="en-US" smtClean="0"/>
              <a:t>mass of solute in a given volume of solution.	</a:t>
            </a:r>
          </a:p>
          <a:p>
            <a:pPr lvl="2" eaLnBrk="1" hangingPunct="1"/>
            <a:r>
              <a:rPr lang="en-US" smtClean="0"/>
              <a:t>mass of solution in a given volume of solute.	</a:t>
            </a:r>
          </a:p>
          <a:p>
            <a:pPr lvl="2" eaLnBrk="1" hangingPunct="1"/>
            <a:r>
              <a:rPr lang="en-US" smtClean="0"/>
              <a:t>volume of solution in a given mass of solute.	</a:t>
            </a:r>
          </a:p>
        </p:txBody>
      </p:sp>
      <p:sp>
        <p:nvSpPr>
          <p:cNvPr id="1319940" name="Rectangle 4"/>
          <p:cNvSpPr>
            <a:spLocks noChangeArrowheads="1"/>
          </p:cNvSpPr>
          <p:nvPr/>
        </p:nvSpPr>
        <p:spPr bwMode="auto">
          <a:xfrm>
            <a:off x="949325" y="2428875"/>
            <a:ext cx="7731125" cy="450850"/>
          </a:xfrm>
          <a:prstGeom prst="rect">
            <a:avLst/>
          </a:prstGeom>
          <a:solidFill>
            <a:srgbClr val="00CC00">
              <a:alpha val="28000"/>
            </a:srgb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pic>
        <p:nvPicPr>
          <p:cNvPr id="1319942" name="Picture 6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82838"/>
            <a:ext cx="5826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10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128713"/>
            <a:ext cx="588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994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Pearson Prentice Hall</a:t>
            </a: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8" y="165100"/>
            <a:ext cx="1069975" cy="427038"/>
          </a:xfrm>
        </p:spPr>
        <p:txBody>
          <a:bodyPr/>
          <a:lstStyle/>
          <a:p>
            <a:pPr eaLnBrk="1" hangingPunct="1"/>
            <a:r>
              <a:rPr lang="en-US" smtClean="0"/>
              <a:t>7-3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61975" lvl="1" indent="4763" eaLnBrk="1" hangingPunct="1">
              <a:tabLst>
                <a:tab pos="623888" algn="l"/>
                <a:tab pos="973138" algn="l"/>
                <a:tab pos="1651000" algn="l"/>
              </a:tabLst>
            </a:pPr>
            <a:r>
              <a:rPr lang="en-US" smtClean="0"/>
              <a:t>If a substance is more highly concentrated outside the cell than inside the cell and the substance can move through the cell membrane, the substance will</a:t>
            </a:r>
          </a:p>
          <a:p>
            <a:pPr marL="1255713" lvl="2" indent="-385763" eaLnBrk="1" hangingPunct="1">
              <a:spcAft>
                <a:spcPct val="25000"/>
              </a:spcAft>
              <a:tabLst>
                <a:tab pos="623888" algn="l"/>
                <a:tab pos="973138" algn="l"/>
                <a:tab pos="1651000" algn="l"/>
              </a:tabLst>
            </a:pPr>
            <a:r>
              <a:rPr lang="en-US" smtClean="0"/>
              <a:t>move by diffusion from inside the cell to outside.	</a:t>
            </a:r>
          </a:p>
          <a:p>
            <a:pPr marL="1255713" lvl="2" indent="-385763" eaLnBrk="1" hangingPunct="1">
              <a:spcAft>
                <a:spcPct val="25000"/>
              </a:spcAft>
              <a:tabLst>
                <a:tab pos="623888" algn="l"/>
                <a:tab pos="973138" algn="l"/>
                <a:tab pos="1651000" algn="l"/>
              </a:tabLst>
            </a:pPr>
            <a:r>
              <a:rPr lang="en-US" smtClean="0"/>
              <a:t>remain in high concentration outside the cell.</a:t>
            </a:r>
          </a:p>
          <a:p>
            <a:pPr marL="1255713" lvl="2" indent="-385763" eaLnBrk="1" hangingPunct="1">
              <a:spcAft>
                <a:spcPct val="25000"/>
              </a:spcAft>
              <a:tabLst>
                <a:tab pos="623888" algn="l"/>
                <a:tab pos="973138" algn="l"/>
                <a:tab pos="1651000" algn="l"/>
              </a:tabLst>
            </a:pPr>
            <a:r>
              <a:rPr lang="en-US" smtClean="0"/>
              <a:t>move by diffusion from outside to inside the cell.	</a:t>
            </a:r>
          </a:p>
          <a:p>
            <a:pPr marL="1255713" lvl="2" indent="-385763" eaLnBrk="1" hangingPunct="1">
              <a:spcAft>
                <a:spcPct val="25000"/>
              </a:spcAft>
              <a:tabLst>
                <a:tab pos="623888" algn="l"/>
                <a:tab pos="973138" algn="l"/>
                <a:tab pos="1651000" algn="l"/>
              </a:tabLst>
            </a:pPr>
            <a:r>
              <a:rPr lang="en-US" smtClean="0"/>
              <a:t>cause water to enter the cell by osmosis.</a:t>
            </a:r>
          </a:p>
        </p:txBody>
      </p:sp>
      <p:sp>
        <p:nvSpPr>
          <p:cNvPr id="1324036" name="Rectangle 4"/>
          <p:cNvSpPr>
            <a:spLocks noChangeArrowheads="1"/>
          </p:cNvSpPr>
          <p:nvPr/>
        </p:nvSpPr>
        <p:spPr bwMode="auto">
          <a:xfrm>
            <a:off x="1128713" y="4603750"/>
            <a:ext cx="7731125" cy="857250"/>
          </a:xfrm>
          <a:prstGeom prst="rect">
            <a:avLst/>
          </a:prstGeom>
          <a:solidFill>
            <a:srgbClr val="00CC00">
              <a:alpha val="28000"/>
            </a:srgb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pic>
        <p:nvPicPr>
          <p:cNvPr id="1324038" name="Picture 6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4554538"/>
            <a:ext cx="5826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8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144588"/>
            <a:ext cx="571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40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Pearson Prentice Hall</a:t>
            </a:r>
          </a:p>
        </p:txBody>
      </p:sp>
      <p:sp>
        <p:nvSpPr>
          <p:cNvPr id="15363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 Membrane</a:t>
            </a:r>
          </a:p>
        </p:txBody>
      </p:sp>
      <p:sp>
        <p:nvSpPr>
          <p:cNvPr id="15364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smtClean="0"/>
              <a:t>The composition of nearly all cell membranes is a double-layered sheet called a </a:t>
            </a:r>
            <a:r>
              <a:rPr lang="en-US" b="1" smtClean="0"/>
              <a:t>lipid bilayer</a:t>
            </a:r>
            <a:r>
              <a:rPr lang="en-US" smtClean="0"/>
              <a:t>. </a:t>
            </a:r>
          </a:p>
        </p:txBody>
      </p:sp>
      <p:pic>
        <p:nvPicPr>
          <p:cNvPr id="15365" name="Picture 10" descr="sb4834a04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9" t="2242" b="5658"/>
          <a:stretch>
            <a:fillRect/>
          </a:stretch>
        </p:blipFill>
        <p:spPr bwMode="auto">
          <a:xfrm>
            <a:off x="577850" y="2397125"/>
            <a:ext cx="7834313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11"/>
          <p:cNvSpPr txBox="1">
            <a:spLocks noChangeArrowheads="1"/>
          </p:cNvSpPr>
          <p:nvPr/>
        </p:nvSpPr>
        <p:spPr bwMode="auto">
          <a:xfrm>
            <a:off x="5394325" y="5765800"/>
            <a:ext cx="21367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solidFill>
                  <a:schemeClr val="tx1"/>
                </a:solidFill>
              </a:rPr>
              <a:t>Lipid bilayer</a:t>
            </a:r>
          </a:p>
        </p:txBody>
      </p:sp>
      <p:sp>
        <p:nvSpPr>
          <p:cNvPr id="1164303" name="Freeform 15"/>
          <p:cNvSpPr>
            <a:spLocks/>
          </p:cNvSpPr>
          <p:nvPr/>
        </p:nvSpPr>
        <p:spPr bwMode="auto">
          <a:xfrm>
            <a:off x="4600575" y="4557713"/>
            <a:ext cx="914400" cy="1233487"/>
          </a:xfrm>
          <a:custGeom>
            <a:avLst/>
            <a:gdLst/>
            <a:ahLst/>
            <a:cxnLst>
              <a:cxn ang="0">
                <a:pos x="83" y="0"/>
              </a:cxn>
              <a:cxn ang="0">
                <a:pos x="576" y="777"/>
              </a:cxn>
              <a:cxn ang="0">
                <a:pos x="0" y="521"/>
              </a:cxn>
            </a:cxnLst>
            <a:rect l="0" t="0" r="r" b="b"/>
            <a:pathLst>
              <a:path w="576" h="777">
                <a:moveTo>
                  <a:pt x="83" y="0"/>
                </a:moveTo>
                <a:lnTo>
                  <a:pt x="576" y="777"/>
                </a:lnTo>
                <a:lnTo>
                  <a:pt x="0" y="521"/>
                </a:lnTo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Pearson Prentice Hall</a:t>
            </a:r>
          </a:p>
        </p:txBody>
      </p:sp>
      <p:sp>
        <p:nvSpPr>
          <p:cNvPr id="52227" name="Rectangle 7"/>
          <p:cNvSpPr>
            <a:spLocks noGrp="1" noChangeArrowheads="1"/>
          </p:cNvSpPr>
          <p:nvPr>
            <p:ph type="title"/>
          </p:nvPr>
        </p:nvSpPr>
        <p:spPr>
          <a:xfrm>
            <a:off x="14288" y="165100"/>
            <a:ext cx="1069975" cy="427038"/>
          </a:xfrm>
        </p:spPr>
        <p:txBody>
          <a:bodyPr/>
          <a:lstStyle/>
          <a:p>
            <a:pPr eaLnBrk="1" hangingPunct="1"/>
            <a:r>
              <a:rPr lang="en-US" smtClean="0"/>
              <a:t>7-3</a:t>
            </a:r>
          </a:p>
        </p:txBody>
      </p:sp>
      <p:sp>
        <p:nvSpPr>
          <p:cNvPr id="5222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smtClean="0"/>
              <a:t>The movement of materials in a cell against a concentration difference is called </a:t>
            </a:r>
          </a:p>
          <a:p>
            <a:pPr lvl="2" eaLnBrk="1" hangingPunct="1"/>
            <a:r>
              <a:rPr lang="en-US" smtClean="0"/>
              <a:t>facilitated diffusion.	</a:t>
            </a:r>
          </a:p>
          <a:p>
            <a:pPr lvl="2" eaLnBrk="1" hangingPunct="1"/>
            <a:r>
              <a:rPr lang="en-US" smtClean="0"/>
              <a:t>active transport.	</a:t>
            </a:r>
          </a:p>
          <a:p>
            <a:pPr lvl="2" eaLnBrk="1" hangingPunct="1"/>
            <a:r>
              <a:rPr lang="en-US" smtClean="0"/>
              <a:t>osmosis.	</a:t>
            </a:r>
          </a:p>
          <a:p>
            <a:pPr lvl="2" eaLnBrk="1" hangingPunct="1"/>
            <a:r>
              <a:rPr lang="en-US" smtClean="0"/>
              <a:t>diffusion.</a:t>
            </a:r>
          </a:p>
        </p:txBody>
      </p:sp>
      <p:sp>
        <p:nvSpPr>
          <p:cNvPr id="1328132" name="Rectangle 4"/>
          <p:cNvSpPr>
            <a:spLocks noChangeArrowheads="1"/>
          </p:cNvSpPr>
          <p:nvPr/>
        </p:nvSpPr>
        <p:spPr bwMode="auto">
          <a:xfrm>
            <a:off x="949325" y="2857500"/>
            <a:ext cx="7731125" cy="465138"/>
          </a:xfrm>
          <a:prstGeom prst="rect">
            <a:avLst/>
          </a:prstGeom>
          <a:solidFill>
            <a:srgbClr val="00CC00">
              <a:alpha val="28000"/>
            </a:srgb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pic>
        <p:nvPicPr>
          <p:cNvPr id="1328134" name="Picture 6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25750"/>
            <a:ext cx="5826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10" descr="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144588"/>
            <a:ext cx="581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813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Pearson Prentice Hall</a:t>
            </a:r>
          </a:p>
        </p:txBody>
      </p:sp>
      <p:sp>
        <p:nvSpPr>
          <p:cNvPr id="53251" name="Rectangle 9"/>
          <p:cNvSpPr>
            <a:spLocks noGrp="1" noChangeArrowheads="1"/>
          </p:cNvSpPr>
          <p:nvPr>
            <p:ph type="title"/>
          </p:nvPr>
        </p:nvSpPr>
        <p:spPr>
          <a:xfrm>
            <a:off x="14288" y="165100"/>
            <a:ext cx="1069975" cy="427038"/>
          </a:xfrm>
        </p:spPr>
        <p:txBody>
          <a:bodyPr/>
          <a:lstStyle/>
          <a:p>
            <a:pPr eaLnBrk="1" hangingPunct="1"/>
            <a:r>
              <a:rPr lang="en-US" smtClean="0"/>
              <a:t>7-3</a:t>
            </a:r>
          </a:p>
        </p:txBody>
      </p:sp>
      <p:sp>
        <p:nvSpPr>
          <p:cNvPr id="53252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smtClean="0"/>
              <a:t>The process by which molecules diffuse across a membrane through protein channels is called </a:t>
            </a:r>
          </a:p>
          <a:p>
            <a:pPr lvl="2" eaLnBrk="1" hangingPunct="1"/>
            <a:r>
              <a:rPr lang="en-US" smtClean="0"/>
              <a:t>active transport.	</a:t>
            </a:r>
          </a:p>
          <a:p>
            <a:pPr lvl="2" eaLnBrk="1" hangingPunct="1"/>
            <a:r>
              <a:rPr lang="en-US" smtClean="0"/>
              <a:t>endocytosis.	</a:t>
            </a:r>
          </a:p>
          <a:p>
            <a:pPr lvl="2" eaLnBrk="1" hangingPunct="1"/>
            <a:r>
              <a:rPr lang="en-US" smtClean="0"/>
              <a:t>facilitated diffusion.	</a:t>
            </a:r>
          </a:p>
          <a:p>
            <a:pPr lvl="2" eaLnBrk="1" hangingPunct="1"/>
            <a:r>
              <a:rPr lang="en-US" smtClean="0"/>
              <a:t>osmosis.	</a:t>
            </a:r>
          </a:p>
        </p:txBody>
      </p:sp>
      <p:sp>
        <p:nvSpPr>
          <p:cNvPr id="1332228" name="Rectangle 4"/>
          <p:cNvSpPr>
            <a:spLocks noChangeArrowheads="1"/>
          </p:cNvSpPr>
          <p:nvPr/>
        </p:nvSpPr>
        <p:spPr bwMode="auto">
          <a:xfrm>
            <a:off x="949325" y="3486150"/>
            <a:ext cx="7731125" cy="465138"/>
          </a:xfrm>
          <a:prstGeom prst="rect">
            <a:avLst/>
          </a:prstGeom>
          <a:solidFill>
            <a:srgbClr val="00CC00">
              <a:alpha val="28000"/>
            </a:srgb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pic>
        <p:nvPicPr>
          <p:cNvPr id="1332230" name="Picture 6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82975"/>
            <a:ext cx="5826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12" descr="Q&amp;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112838"/>
            <a:ext cx="6064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2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24175"/>
            <a:ext cx="9144000" cy="6096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END OF 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Pearson Prentice Hall</a:t>
            </a:r>
          </a:p>
        </p:txBody>
      </p:sp>
      <p:sp>
        <p:nvSpPr>
          <p:cNvPr id="16387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 Membrane</a:t>
            </a:r>
          </a:p>
        </p:txBody>
      </p:sp>
      <p:sp>
        <p:nvSpPr>
          <p:cNvPr id="16388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smtClean="0"/>
              <a:t>Most cell membranes contain protein molecules embedded in the lipid bilayer, some of which have carbohydrate molecules attached to them. </a:t>
            </a:r>
          </a:p>
        </p:txBody>
      </p:sp>
      <p:sp>
        <p:nvSpPr>
          <p:cNvPr id="1166345" name="Rectangle 9"/>
          <p:cNvSpPr>
            <a:spLocks noChangeArrowheads="1"/>
          </p:cNvSpPr>
          <p:nvPr/>
        </p:nvSpPr>
        <p:spPr bwMode="auto">
          <a:xfrm>
            <a:off x="6400800" y="3429000"/>
            <a:ext cx="9017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166347" name="Rectangle 11"/>
          <p:cNvSpPr>
            <a:spLocks noChangeArrowheads="1"/>
          </p:cNvSpPr>
          <p:nvPr/>
        </p:nvSpPr>
        <p:spPr bwMode="auto">
          <a:xfrm>
            <a:off x="4508500" y="3746500"/>
            <a:ext cx="6477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166349" name="Rectangle 13"/>
          <p:cNvSpPr>
            <a:spLocks noChangeArrowheads="1"/>
          </p:cNvSpPr>
          <p:nvPr/>
        </p:nvSpPr>
        <p:spPr bwMode="auto">
          <a:xfrm>
            <a:off x="3086100" y="5257800"/>
            <a:ext cx="482600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pic>
        <p:nvPicPr>
          <p:cNvPr id="16392" name="Picture 17" descr="sb4834a04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9" t="2242" b="5658"/>
          <a:stretch>
            <a:fillRect/>
          </a:stretch>
        </p:blipFill>
        <p:spPr bwMode="auto">
          <a:xfrm>
            <a:off x="577850" y="2397125"/>
            <a:ext cx="7834313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Text Box 20"/>
          <p:cNvSpPr txBox="1">
            <a:spLocks noChangeArrowheads="1"/>
          </p:cNvSpPr>
          <p:nvPr/>
        </p:nvSpPr>
        <p:spPr bwMode="auto">
          <a:xfrm>
            <a:off x="2211388" y="5432425"/>
            <a:ext cx="16144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solidFill>
                  <a:schemeClr val="tx1"/>
                </a:solidFill>
              </a:rPr>
              <a:t>Protein channel</a:t>
            </a:r>
          </a:p>
        </p:txBody>
      </p:sp>
      <p:sp>
        <p:nvSpPr>
          <p:cNvPr id="16394" name="Text Box 21"/>
          <p:cNvSpPr txBox="1">
            <a:spLocks noChangeArrowheads="1"/>
          </p:cNvSpPr>
          <p:nvPr/>
        </p:nvSpPr>
        <p:spPr bwMode="auto">
          <a:xfrm>
            <a:off x="3825875" y="3290888"/>
            <a:ext cx="15811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solidFill>
                  <a:schemeClr val="tx1"/>
                </a:solidFill>
              </a:rPr>
              <a:t>Proteins</a:t>
            </a:r>
          </a:p>
        </p:txBody>
      </p:sp>
      <p:sp>
        <p:nvSpPr>
          <p:cNvPr id="1166358" name="Freeform 22"/>
          <p:cNvSpPr>
            <a:spLocks/>
          </p:cNvSpPr>
          <p:nvPr/>
        </p:nvSpPr>
        <p:spPr bwMode="auto">
          <a:xfrm>
            <a:off x="3790950" y="3690938"/>
            <a:ext cx="1362075" cy="557212"/>
          </a:xfrm>
          <a:custGeom>
            <a:avLst/>
            <a:gdLst/>
            <a:ahLst/>
            <a:cxnLst>
              <a:cxn ang="0">
                <a:pos x="0" y="264"/>
              </a:cxn>
              <a:cxn ang="0">
                <a:pos x="376" y="0"/>
              </a:cxn>
              <a:cxn ang="0">
                <a:pos x="856" y="352"/>
              </a:cxn>
            </a:cxnLst>
            <a:rect l="0" t="0" r="r" b="b"/>
            <a:pathLst>
              <a:path w="856" h="352">
                <a:moveTo>
                  <a:pt x="0" y="264"/>
                </a:moveTo>
                <a:lnTo>
                  <a:pt x="376" y="0"/>
                </a:lnTo>
                <a:lnTo>
                  <a:pt x="856" y="352"/>
                </a:lnTo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6396" name="Text Box 23"/>
          <p:cNvSpPr txBox="1">
            <a:spLocks noChangeArrowheads="1"/>
          </p:cNvSpPr>
          <p:nvPr/>
        </p:nvSpPr>
        <p:spPr bwMode="auto">
          <a:xfrm>
            <a:off x="6321425" y="2570163"/>
            <a:ext cx="2209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solidFill>
                  <a:schemeClr val="tx1"/>
                </a:solidFill>
              </a:rPr>
              <a:t>Carbohydrate chains</a:t>
            </a:r>
          </a:p>
        </p:txBody>
      </p:sp>
      <p:sp>
        <p:nvSpPr>
          <p:cNvPr id="1166360" name="Line 24"/>
          <p:cNvSpPr>
            <a:spLocks noChangeShapeType="1"/>
          </p:cNvSpPr>
          <p:nvPr/>
        </p:nvSpPr>
        <p:spPr bwMode="auto">
          <a:xfrm flipH="1">
            <a:off x="6035675" y="3305175"/>
            <a:ext cx="504825" cy="2952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166361" name="Line 25"/>
          <p:cNvSpPr>
            <a:spLocks noChangeShapeType="1"/>
          </p:cNvSpPr>
          <p:nvPr/>
        </p:nvSpPr>
        <p:spPr bwMode="auto">
          <a:xfrm>
            <a:off x="7256463" y="3251200"/>
            <a:ext cx="493712" cy="5222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166362" name="Line 26"/>
          <p:cNvSpPr>
            <a:spLocks noChangeShapeType="1"/>
          </p:cNvSpPr>
          <p:nvPr/>
        </p:nvSpPr>
        <p:spPr bwMode="auto">
          <a:xfrm flipV="1">
            <a:off x="2640013" y="4732338"/>
            <a:ext cx="174625" cy="7540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Pearson Prentice Hall</a:t>
            </a:r>
          </a:p>
        </p:txBody>
      </p:sp>
      <p:sp>
        <p:nvSpPr>
          <p:cNvPr id="17411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Cell Walls</a:t>
            </a:r>
          </a:p>
        </p:txBody>
      </p:sp>
      <p:sp>
        <p:nvSpPr>
          <p:cNvPr id="1741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73050" y="1095375"/>
            <a:ext cx="8523288" cy="6223000"/>
          </a:xfrm>
          <a:noFill/>
        </p:spPr>
        <p:txBody>
          <a:bodyPr/>
          <a:lstStyle/>
          <a:p>
            <a:pPr lvl="1" indent="0" eaLnBrk="1" hangingPunct="1"/>
            <a:endParaRPr lang="en-US" smtClean="0"/>
          </a:p>
          <a:p>
            <a:pPr lvl="1" indent="0" eaLnBrk="1" hangingPunct="1">
              <a:spcBef>
                <a:spcPct val="85000"/>
              </a:spcBef>
            </a:pP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main function of the cell wall is to provide support and protection for the cell.</a:t>
            </a:r>
          </a:p>
          <a:p>
            <a:pPr lvl="2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Pearson Prentice Hall</a:t>
            </a:r>
          </a:p>
        </p:txBody>
      </p:sp>
      <p:sp>
        <p:nvSpPr>
          <p:cNvPr id="1843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 Walls</a:t>
            </a:r>
          </a:p>
        </p:txBody>
      </p:sp>
      <p:sp>
        <p:nvSpPr>
          <p:cNvPr id="1170441" name="Rectangle 9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/>
            <a:r>
              <a:rPr lang="en-US" smtClean="0"/>
              <a:t>Cell Walls</a:t>
            </a:r>
          </a:p>
          <a:p>
            <a:pPr lvl="2" eaLnBrk="1" hangingPunct="1"/>
            <a:r>
              <a:rPr lang="en-US" smtClean="0"/>
              <a:t>Cell walls are found in plants, algae, fungi, and many prokaryotes.</a:t>
            </a:r>
          </a:p>
          <a:p>
            <a:pPr lvl="2" eaLnBrk="1" hangingPunct="1"/>
            <a:r>
              <a:rPr lang="en-US" smtClean="0"/>
              <a:t>The cell wall lies outside the cell membrane. </a:t>
            </a:r>
          </a:p>
          <a:p>
            <a:pPr lvl="2" eaLnBrk="1" hangingPunct="1"/>
            <a:r>
              <a:rPr lang="en-US" smtClean="0"/>
              <a:t>Most cell walls are porous enough to allow water, oxygen, carbon dioxide, and certain other substances to pass through easily.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Pearson Prentice Hall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Diffusion Through Cell Boundaries</a:t>
            </a:r>
          </a:p>
        </p:txBody>
      </p:sp>
      <p:sp>
        <p:nvSpPr>
          <p:cNvPr id="1172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/>
            <a:r>
              <a:rPr lang="en-US" smtClean="0"/>
              <a:t>Diffusion Through Cell Boundaries</a:t>
            </a:r>
          </a:p>
          <a:p>
            <a:pPr lvl="2" eaLnBrk="1" hangingPunct="1"/>
            <a:r>
              <a:rPr lang="en-US" smtClean="0"/>
              <a:t>Every living cell exists in a liquid environment.</a:t>
            </a:r>
          </a:p>
          <a:p>
            <a:pPr lvl="2" eaLnBrk="1" hangingPunct="1"/>
            <a:r>
              <a:rPr lang="en-US" smtClean="0"/>
              <a:t>The cell membrane regulates movement of dissolved molecules from the liquid on one side of the membrane to the liquid on the other side.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Pearson Prentice Hall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Diffusion Through Cell Boundaries</a:t>
            </a:r>
          </a:p>
        </p:txBody>
      </p:sp>
      <p:sp>
        <p:nvSpPr>
          <p:cNvPr id="1174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indent="0" eaLnBrk="1" hangingPunct="1"/>
            <a:r>
              <a:rPr lang="en-US" smtClean="0"/>
              <a:t>Measuring Concentration </a:t>
            </a:r>
          </a:p>
          <a:p>
            <a:pPr lvl="2" eaLnBrk="1" hangingPunct="1"/>
            <a:r>
              <a:rPr lang="en-US" smtClean="0"/>
              <a:t>A solution is a mixture of two or more substances.</a:t>
            </a:r>
          </a:p>
          <a:p>
            <a:pPr lvl="2" eaLnBrk="1" hangingPunct="1"/>
            <a:r>
              <a:rPr lang="en-US" smtClean="0"/>
              <a:t>The substances dissolved in the solution are called solutes. </a:t>
            </a:r>
          </a:p>
          <a:p>
            <a:pPr lvl="2" eaLnBrk="1" hangingPunct="1"/>
            <a:r>
              <a:rPr lang="en-US" smtClean="0"/>
              <a:t>The </a:t>
            </a:r>
            <a:r>
              <a:rPr lang="en-US" b="1" smtClean="0"/>
              <a:t>concentration</a:t>
            </a:r>
            <a:r>
              <a:rPr lang="en-US" smtClean="0"/>
              <a:t> of a solution is the mass of solute in a given volume of solution, or mass/volume.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IO3b">
  <a:themeElements>
    <a:clrScheme name="">
      <a:dk1>
        <a:srgbClr val="000000"/>
      </a:dk1>
      <a:lt1>
        <a:srgbClr val="FFFFFF"/>
      </a:lt1>
      <a:dk2>
        <a:srgbClr val="000000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3b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IO3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IO3a_Quiz">
  <a:themeElements>
    <a:clrScheme name="">
      <a:dk1>
        <a:srgbClr val="000000"/>
      </a:dk1>
      <a:lt1>
        <a:srgbClr val="FFFFFF"/>
      </a:lt1>
      <a:dk2>
        <a:srgbClr val="000000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3a_Quiz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IO3a_Qui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Qui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Qui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Qui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Qui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Qui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Qui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Qui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Qui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Qui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Qui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Qui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IO3a_Key Concept">
  <a:themeElements>
    <a:clrScheme name="">
      <a:dk1>
        <a:srgbClr val="000000"/>
      </a:dk1>
      <a:lt1>
        <a:srgbClr val="FFFFFF"/>
      </a:lt1>
      <a:dk2>
        <a:srgbClr val="000000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3a_Key Concep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IO3a_Key Conce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IO3a_Key Concept_2">
  <a:themeElements>
    <a:clrScheme name="">
      <a:dk1>
        <a:srgbClr val="000000"/>
      </a:dk1>
      <a:lt1>
        <a:srgbClr val="FFFFFF"/>
      </a:lt1>
      <a:dk2>
        <a:srgbClr val="000000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3a_Key Concept_2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IO3a_Key Concept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IO3a_OUTLINE_HEADER">
  <a:themeElements>
    <a:clrScheme name="">
      <a:dk1>
        <a:srgbClr val="000000"/>
      </a:dk1>
      <a:lt1>
        <a:srgbClr val="FFFFFF"/>
      </a:lt1>
      <a:dk2>
        <a:srgbClr val="000000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3a_OUTLINE_HEADE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IO3a_OUTLINE_HEAD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HEAD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HEAD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HEAD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HEAD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HEAD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IO3a_Outline_NO_HEAD">
  <a:themeElements>
    <a:clrScheme name="">
      <a:dk1>
        <a:srgbClr val="000000"/>
      </a:dk1>
      <a:lt1>
        <a:srgbClr val="FFFFFF"/>
      </a:lt1>
      <a:dk2>
        <a:srgbClr val="000000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3a_Outline_NO_HEAD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IO3a_Outline_NO_HEA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NO_HEA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NO_HEA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NO_HEA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NO_HEA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NO_HEA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NO_HEA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NO_HEA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NO_HEA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NO_HEA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NO_HEA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NO_HEA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IO3a_Outline">
  <a:themeElements>
    <a:clrScheme name="">
      <a:dk1>
        <a:srgbClr val="000000"/>
      </a:dk1>
      <a:lt1>
        <a:srgbClr val="FFFFFF"/>
      </a:lt1>
      <a:dk2>
        <a:srgbClr val="000000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3a_Outlin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IO3a_Outli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IO3a_Active_Art">
  <a:themeElements>
    <a:clrScheme name="">
      <a:dk1>
        <a:srgbClr val="000000"/>
      </a:dk1>
      <a:lt1>
        <a:srgbClr val="FFFFFF"/>
      </a:lt1>
      <a:dk2>
        <a:srgbClr val="000000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3a_Active_Ar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IO3a_Active_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Active_A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Active_A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Active_A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Active_A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Active_A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Active_A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Active_A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Active_A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Active_A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Active_A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Active_A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IO3a_END">
  <a:themeElements>
    <a:clrScheme name="BIO3a_EN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BIO3a_EN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IO3a_EN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EN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EN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EN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EN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EN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EN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IO3a_Quiz_Intro">
  <a:themeElements>
    <a:clrScheme name="">
      <a:dk1>
        <a:srgbClr val="000000"/>
      </a:dk1>
      <a:lt1>
        <a:srgbClr val="FFFFFF"/>
      </a:lt1>
      <a:dk2>
        <a:srgbClr val="000000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3a_Quiz_Intr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IO3a_Quiz_Intr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Quiz_Intr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Quiz_Intr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Quiz_Intr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Quiz_Intr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Quiz_Intr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Quiz_Intr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Quiz_Intr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Quiz_Intr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Quiz_Intr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Quiz_Intr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Quiz_Intr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1461</Words>
  <Application>Microsoft Office PowerPoint</Application>
  <PresentationFormat>On-screen Show (4:3)</PresentationFormat>
  <Paragraphs>250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42</vt:i4>
      </vt:variant>
    </vt:vector>
  </HeadingPairs>
  <TitlesOfParts>
    <vt:vector size="56" baseType="lpstr">
      <vt:lpstr>Arial</vt:lpstr>
      <vt:lpstr>ＭＳ Ｐゴシック</vt:lpstr>
      <vt:lpstr>Wingdings</vt:lpstr>
      <vt:lpstr>Times New Roman</vt:lpstr>
      <vt:lpstr>BIO3b</vt:lpstr>
      <vt:lpstr>BIO3a_Key Concept</vt:lpstr>
      <vt:lpstr>BIO3a_Key Concept_2</vt:lpstr>
      <vt:lpstr>BIO3a_OUTLINE_HEADER</vt:lpstr>
      <vt:lpstr>BIO3a_Outline_NO_HEAD</vt:lpstr>
      <vt:lpstr>BIO3a_Outline</vt:lpstr>
      <vt:lpstr>BIO3a_Active_Art</vt:lpstr>
      <vt:lpstr>BIO3a_END</vt:lpstr>
      <vt:lpstr>BIO3a_Quiz_Intro</vt:lpstr>
      <vt:lpstr>BIO3a_Quiz</vt:lpstr>
      <vt:lpstr>7-3 Cell Boundaries</vt:lpstr>
      <vt:lpstr>Cell Membrane</vt:lpstr>
      <vt:lpstr>Cell Membrane</vt:lpstr>
      <vt:lpstr>Cell Membrane</vt:lpstr>
      <vt:lpstr>Cell Membrane</vt:lpstr>
      <vt:lpstr>Cell Walls</vt:lpstr>
      <vt:lpstr>Cell Walls</vt:lpstr>
      <vt:lpstr>Diffusion Through Cell Boundaries</vt:lpstr>
      <vt:lpstr>Diffusion Through Cell Boundaries</vt:lpstr>
      <vt:lpstr>Diffusion Through Cell Boundaries</vt:lpstr>
      <vt:lpstr>Diffusion Through Cell Boundaries</vt:lpstr>
      <vt:lpstr>Diffusion Through Cell Boundaries</vt:lpstr>
      <vt:lpstr>Diffusion Through Cell Boundaries</vt:lpstr>
      <vt:lpstr>Diffusion Through Cell Boundaries</vt:lpstr>
      <vt:lpstr>Diffusion Through Cell Boundaries</vt:lpstr>
      <vt:lpstr>Osmosis</vt:lpstr>
      <vt:lpstr>Osmosis</vt:lpstr>
      <vt:lpstr>Osmosis</vt:lpstr>
      <vt:lpstr>Osmosis</vt:lpstr>
      <vt:lpstr>Osmosis</vt:lpstr>
      <vt:lpstr>Osmosis</vt:lpstr>
      <vt:lpstr>Osmosis</vt:lpstr>
      <vt:lpstr>Osmosis</vt:lpstr>
      <vt:lpstr>Facilitated Diffusion</vt:lpstr>
      <vt:lpstr>Facilitated Diffusion</vt:lpstr>
      <vt:lpstr>Facilitated Diffusion</vt:lpstr>
      <vt:lpstr>Facilitated Diffusion</vt:lpstr>
      <vt:lpstr>Active Transport</vt:lpstr>
      <vt:lpstr>Active Transport</vt:lpstr>
      <vt:lpstr>Active Transport</vt:lpstr>
      <vt:lpstr>Active Transport</vt:lpstr>
      <vt:lpstr>Active Transport</vt:lpstr>
      <vt:lpstr>Active Transport</vt:lpstr>
      <vt:lpstr>Active Transport</vt:lpstr>
      <vt:lpstr>Active Transport</vt:lpstr>
      <vt:lpstr>7-3</vt:lpstr>
      <vt:lpstr>7-3</vt:lpstr>
      <vt:lpstr>7-3</vt:lpstr>
      <vt:lpstr>7-3</vt:lpstr>
      <vt:lpstr>7-3</vt:lpstr>
      <vt:lpstr>7-3</vt:lpstr>
      <vt:lpstr>END OF SECTION</vt:lpstr>
    </vt:vector>
  </TitlesOfParts>
  <Company>Laura Baselice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</dc:title>
  <dc:creator>Hendry, Grant K.  (ED16)</dc:creator>
  <cp:lastModifiedBy>Hendry, Grant K.  (ASD-N)</cp:lastModifiedBy>
  <cp:revision>23</cp:revision>
  <dcterms:modified xsi:type="dcterms:W3CDTF">2013-09-11T17:03:09Z</dcterms:modified>
</cp:coreProperties>
</file>