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64" r:id="rId3"/>
    <p:sldMasterId id="2147483656" r:id="rId4"/>
    <p:sldMasterId id="2147483673" r:id="rId5"/>
    <p:sldMasterId id="2147483674" r:id="rId6"/>
    <p:sldMasterId id="2147483666" r:id="rId7"/>
    <p:sldMasterId id="2147483670" r:id="rId8"/>
    <p:sldMasterId id="2147483671" r:id="rId9"/>
    <p:sldMasterId id="2147483667" r:id="rId10"/>
    <p:sldMasterId id="2147483678" r:id="rId11"/>
    <p:sldMasterId id="2147483680" r:id="rId12"/>
    <p:sldMasterId id="2147483681" r:id="rId13"/>
  </p:sldMasterIdLst>
  <p:notesMasterIdLst>
    <p:notesMasterId r:id="rId34"/>
  </p:notesMasterIdLst>
  <p:handoutMasterIdLst>
    <p:handoutMasterId r:id="rId35"/>
  </p:handoutMasterIdLst>
  <p:sldIdLst>
    <p:sldId id="265" r:id="rId14"/>
    <p:sldId id="299" r:id="rId15"/>
    <p:sldId id="300" r:id="rId16"/>
    <p:sldId id="303" r:id="rId17"/>
    <p:sldId id="301" r:id="rId18"/>
    <p:sldId id="302" r:id="rId19"/>
    <p:sldId id="306" r:id="rId20"/>
    <p:sldId id="307" r:id="rId21"/>
    <p:sldId id="308" r:id="rId22"/>
    <p:sldId id="314" r:id="rId23"/>
    <p:sldId id="305" r:id="rId24"/>
    <p:sldId id="310" r:id="rId25"/>
    <p:sldId id="311" r:id="rId26"/>
    <p:sldId id="293" r:id="rId27"/>
    <p:sldId id="294" r:id="rId28"/>
    <p:sldId id="295" r:id="rId29"/>
    <p:sldId id="296" r:id="rId30"/>
    <p:sldId id="297" r:id="rId31"/>
    <p:sldId id="298" r:id="rId32"/>
    <p:sldId id="27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0064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91732" autoAdjust="0"/>
  </p:normalViewPr>
  <p:slideViewPr>
    <p:cSldViewPr snapToGrid="0">
      <p:cViewPr varScale="1">
        <p:scale>
          <a:sx n="67" d="100"/>
          <a:sy n="67" d="100"/>
        </p:scale>
        <p:origin x="-1482" y="-96"/>
      </p:cViewPr>
      <p:guideLst>
        <p:guide orient="horz" pos="3990"/>
        <p:guide pos="24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211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211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B45E4E35-138F-4053-BA17-ADE204241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6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4E636800-F006-4EA1-ADAF-576ED40E1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8F34C-F809-41A5-B67B-783EFEF8452D}" type="slidenum">
              <a:rPr lang="en-US"/>
              <a:pPr/>
              <a:t>1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Photo Credit: ©Stone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81D81-3BB0-4875-A415-3DE24A0CA11B}" type="slidenum">
              <a:rPr lang="en-US"/>
              <a:pPr/>
              <a:t>10</a:t>
            </a:fld>
            <a:endParaRPr lang="en-US"/>
          </a:p>
        </p:txBody>
      </p:sp>
      <p:sp>
        <p:nvSpPr>
          <p:cNvPr id="127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251F0-4182-415F-80DE-255266F9C383}" type="slidenum">
              <a:rPr lang="en-US"/>
              <a:pPr/>
              <a:t>11</a:t>
            </a:fld>
            <a:endParaRPr lang="en-US"/>
          </a:p>
        </p:txBody>
      </p:sp>
      <p:sp>
        <p:nvSpPr>
          <p:cNvPr id="124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A497-4DD6-4C74-A7F2-950096A94F23}" type="slidenum">
              <a:rPr lang="en-US"/>
              <a:pPr/>
              <a:t>12</a:t>
            </a:fld>
            <a:endParaRPr 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AA5B3-7C4A-4684-BD20-159ACFAD5BC9}" type="slidenum">
              <a:rPr lang="en-US"/>
              <a:pPr/>
              <a:t>13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A230-90BA-4B38-BADB-AA02A9144A8F}" type="slidenum">
              <a:rPr lang="en-US"/>
              <a:pPr/>
              <a:t>14</a:t>
            </a:fld>
            <a:endParaRPr lang="en-US"/>
          </a:p>
        </p:txBody>
      </p:sp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EB8C-7030-4764-BD63-B0C94B5DFB87}" type="slidenum">
              <a:rPr lang="en-US"/>
              <a:pPr/>
              <a:t>15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3902C-D2FC-4E44-BB7A-6269B46B1878}" type="slidenum">
              <a:rPr lang="en-US"/>
              <a:pPr/>
              <a:t>16</a:t>
            </a:fld>
            <a:endParaRPr lang="en-US"/>
          </a:p>
        </p:txBody>
      </p:sp>
      <p:sp>
        <p:nvSpPr>
          <p:cNvPr id="120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66FF6-7F71-4D35-A64B-36988EC0588F}" type="slidenum">
              <a:rPr lang="en-US"/>
              <a:pPr/>
              <a:t>17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A74DA-B932-4E3C-9DF3-4A4B4FBCA037}" type="slidenum">
              <a:rPr lang="en-US"/>
              <a:pPr/>
              <a:t>18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960AD-6CC8-4349-9065-B0027CF7E98B}" type="slidenum">
              <a:rPr lang="en-US"/>
              <a:pPr/>
              <a:t>19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E92C-CF66-4B0D-8964-A0EFC6A79FC3}" type="slidenum">
              <a:rPr lang="en-US"/>
              <a:pPr/>
              <a:t>2</a:t>
            </a:fld>
            <a:endParaRPr lang="en-US"/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D0DB1-5134-4B23-969B-88FD99D96C43}" type="slidenum">
              <a:rPr lang="en-US"/>
              <a:pPr/>
              <a:t>20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531D4-BE43-49CB-BC39-F8AA377786EC}" type="slidenum">
              <a:rPr lang="en-US"/>
              <a:pPr/>
              <a:t>3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16C15-FB97-4E1C-985D-60A0A084C94F}" type="slidenum">
              <a:rPr lang="en-US"/>
              <a:pPr/>
              <a:t>4</a:t>
            </a:fld>
            <a:endParaRPr 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938FE-FAAB-434E-B131-D8357F167DD9}" type="slidenum">
              <a:rPr lang="en-US"/>
              <a:pPr/>
              <a:t>5</a:t>
            </a:fld>
            <a:endParaRPr 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C38DB-EB2A-48C0-9C7A-C4032AADC57F}" type="slidenum">
              <a:rPr lang="en-US"/>
              <a:pPr/>
              <a:t>6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83115-6E15-4584-B71D-47D1C73106A9}" type="slidenum">
              <a:rPr lang="en-US"/>
              <a:pPr/>
              <a:t>7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ATP is used by all types of cells as their basic energy source</a:t>
            </a:r>
            <a:r>
              <a:rPr lang="en-US"/>
              <a:t>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F4309-E379-487B-96CF-D983F6854643}" type="slidenum">
              <a:rPr lang="en-US"/>
              <a:pPr/>
              <a:t>8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E949E-CBA8-4903-B80E-F68256C69C6B}" type="slidenum">
              <a:rPr lang="en-US"/>
              <a:pPr/>
              <a:t>9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3505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41613"/>
            <a:ext cx="9144000" cy="609600"/>
          </a:xfrm>
        </p:spPr>
        <p:txBody>
          <a:bodyPr anchorCtr="1"/>
          <a:lstStyle>
            <a:lvl1pPr algn="ctr" fontAlgn="ctr">
              <a:defRPr sz="4000" b="1">
                <a:solidFill>
                  <a:srgbClr val="FF0000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B31C5-1A1C-4567-82FF-5A555322E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5D45-3538-453F-9094-007ACB213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1354A-8A7F-4260-B9E8-399882058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CA46-7572-4C53-AEDD-DF234F3C2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EE90-60BB-45C9-888B-BA2C31F2D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56B4A-CADA-472E-8CA5-6E89412E1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C08CB-F8E8-41E8-B9CF-3FDCB734B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BD864-0BF9-4832-A2B7-CC5281DA9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A961-0F3E-40A2-B5E9-C6FE71B62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6BC15-AC66-441F-99BB-FDCA1D784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095375"/>
            <a:ext cx="4175125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-504825"/>
            <a:ext cx="2189162" cy="5915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8" y="-504825"/>
            <a:ext cx="6419850" cy="5915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725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4725" y="1095375"/>
            <a:ext cx="4359275" cy="4619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6263" y="0"/>
            <a:ext cx="22177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5008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197350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95375"/>
            <a:ext cx="4197350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7213" y="0"/>
            <a:ext cx="35814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1013" y="0"/>
            <a:ext cx="3582987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0"/>
            <a:ext cx="213677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257925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0"/>
            <a:ext cx="21605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293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0"/>
            <a:ext cx="21605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293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0"/>
            <a:ext cx="21605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293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0"/>
            <a:ext cx="21605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293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95375"/>
            <a:ext cx="4244975" cy="4848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0"/>
            <a:ext cx="21605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0"/>
            <a:ext cx="63293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0.jpeg"/><Relationship Id="rId18" Type="http://schemas.openxmlformats.org/officeDocument/2006/relationships/image" Target="../media/image1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123.xml"/><Relationship Id="rId16" Type="http://schemas.openxmlformats.org/officeDocument/2006/relationships/hyperlink" Target="Resources/Movies/vaatpfor.mov" TargetMode="Externa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3" name="Picture 15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7213" y="0"/>
            <a:ext cx="73167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4000">
              <a:solidFill>
                <a:srgbClr val="A5000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63504" name="Picture 16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63506" name="Rectangle 18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4D55AEDD-8B4E-4C3F-BF6D-B8979BAFAAEB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4000" b="1">
          <a:solidFill>
            <a:srgbClr val="A50000"/>
          </a:solidFill>
          <a:latin typeface="+mn-lt"/>
          <a:ea typeface="+mn-ea"/>
          <a:cs typeface="+mn-cs"/>
        </a:defRPr>
      </a:lvl1pPr>
      <a:lvl2pPr marL="287338" algn="l" rtl="0" fontAlgn="base">
        <a:spcBef>
          <a:spcPct val="0"/>
        </a:spcBef>
        <a:spcAft>
          <a:spcPct val="50000"/>
        </a:spcAft>
        <a:defRPr sz="4000" b="1">
          <a:solidFill>
            <a:srgbClr val="006400"/>
          </a:solidFill>
          <a:latin typeface="+mn-lt"/>
          <a:ea typeface="+mn-ea"/>
        </a:defRPr>
      </a:lvl2pPr>
      <a:lvl3pPr marL="401638" algn="l" rtl="0" fontAlgn="base">
        <a:spcBef>
          <a:spcPct val="0"/>
        </a:spcBef>
        <a:spcAft>
          <a:spcPct val="50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515938" indent="515938" algn="l" rtl="0" fontAlgn="base">
        <a:spcBef>
          <a:spcPct val="0"/>
        </a:spcBef>
        <a:spcAft>
          <a:spcPct val="50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049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16621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21193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25765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3033713" indent="60325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426" name="Picture 2" descr="bio section ope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</p:spPr>
      </p:pic>
      <p:sp>
        <p:nvSpPr>
          <p:cNvPr id="487427" name="Rectangle 3"/>
          <p:cNvSpPr>
            <a:spLocks noChangeArrowheads="1"/>
          </p:cNvSpPr>
          <p:nvPr/>
        </p:nvSpPr>
        <p:spPr bwMode="auto">
          <a:xfrm>
            <a:off x="-14288" y="20638"/>
            <a:ext cx="3840163" cy="195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74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87433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indent="-685800">
              <a:spcAft>
                <a:spcPct val="50000"/>
              </a:spcAft>
              <a:tabLst>
                <a:tab pos="1651000" algn="l"/>
              </a:tabLs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487434" name="Picture 10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487435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487438" name="Rectangle 14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487447" name="Picture 23" descr="sectionQUIZ_BAR cop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</p:spPr>
      </p:pic>
      <p:sp>
        <p:nvSpPr>
          <p:cNvPr id="4874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7457" name="Rectangle 33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4AE4FBEB-4D01-40CC-B095-1E75F6776F52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685800" indent="-685800" algn="l" rtl="0" fontAlgn="base">
        <a:spcBef>
          <a:spcPct val="0"/>
        </a:spcBef>
        <a:spcAft>
          <a:spcPct val="50000"/>
        </a:spcAft>
        <a:tabLst>
          <a:tab pos="16510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804863" indent="-4763" algn="l" rtl="0" fontAlgn="base">
        <a:spcBef>
          <a:spcPct val="0"/>
        </a:spcBef>
        <a:spcAft>
          <a:spcPct val="5000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2pPr>
      <a:lvl3pPr marL="919163" indent="1588" algn="l" rtl="0" fontAlgn="base">
        <a:spcBef>
          <a:spcPct val="0"/>
        </a:spcBef>
        <a:spcAft>
          <a:spcPct val="50000"/>
        </a:spcAft>
        <a:buAutoNum type="alphaLcPeriod"/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2346325" indent="-457200" algn="l" rtl="0" fontAlgn="base">
        <a:spcBef>
          <a:spcPct val="0"/>
        </a:spcBef>
        <a:spcAft>
          <a:spcPct val="50000"/>
        </a:spcAft>
        <a:tabLst>
          <a:tab pos="1651000" algn="l"/>
        </a:tabLst>
        <a:defRPr sz="2400">
          <a:solidFill>
            <a:schemeClr val="tx1"/>
          </a:solidFill>
          <a:latin typeface="+mn-lt"/>
          <a:ea typeface="+mn-ea"/>
        </a:defRPr>
      </a:lvl4pPr>
      <a:lvl5pPr marL="34051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38623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43195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47767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5233988" indent="-609600" algn="l" rtl="0" fontAlgn="base">
        <a:spcBef>
          <a:spcPct val="20000"/>
        </a:spcBef>
        <a:spcAft>
          <a:spcPct val="0"/>
        </a:spcAft>
        <a:tabLst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76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6676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tx1"/>
                </a:solidFill>
                <a:effectLst/>
                <a:latin typeface="Times New Roman" pitchFamily="1" charset="0"/>
                <a:ea typeface="ＭＳ Ｐゴシック" pitchFamily="1" charset="-128"/>
              </a:endParaRPr>
            </a:p>
          </p:txBody>
        </p:sp>
        <p:sp>
          <p:nvSpPr>
            <p:cNvPr id="6676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0">
                <a:solidFill>
                  <a:schemeClr val="tx1"/>
                </a:solidFill>
                <a:effectLst/>
                <a:latin typeface="Times New Roman" pitchFamily="1" charset="0"/>
                <a:ea typeface="ＭＳ Ｐゴシック" pitchFamily="1" charset="-128"/>
              </a:endParaRPr>
            </a:p>
          </p:txBody>
        </p:sp>
        <p:sp>
          <p:nvSpPr>
            <p:cNvPr id="6676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676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76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ffectLst/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66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effectLst/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66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  <a:ea typeface="ＭＳ Ｐゴシック" pitchFamily="1" charset="-128"/>
              </a:defRPr>
            </a:lvl1pPr>
          </a:lstStyle>
          <a:p>
            <a:fld id="{61C03FC9-649F-40A9-BB4D-06DCFD0545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1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1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5010" name="Picture 2" descr="bio section ope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</p:spPr>
      </p:pic>
      <p:sp>
        <p:nvSpPr>
          <p:cNvPr id="1195011" name="Rectangle 3"/>
          <p:cNvSpPr>
            <a:spLocks noChangeArrowheads="1"/>
          </p:cNvSpPr>
          <p:nvPr/>
        </p:nvSpPr>
        <p:spPr bwMode="auto">
          <a:xfrm>
            <a:off x="11113" y="20638"/>
            <a:ext cx="3840162" cy="195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5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95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1195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195016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1195017" name="Picture 9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1195018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1195019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1195020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1195025" name="Picture 17" descr="section quiz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28700" y="2919413"/>
            <a:ext cx="2757488" cy="596900"/>
          </a:xfrm>
          <a:prstGeom prst="rect">
            <a:avLst/>
          </a:prstGeom>
          <a:noFill/>
        </p:spPr>
      </p:pic>
      <p:pic>
        <p:nvPicPr>
          <p:cNvPr id="1195026" name="Picture 18" descr="QT_icon">
            <a:hlinkClick r:id="rId16" action="ppaction://hlinkfile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446713" y="2730500"/>
            <a:ext cx="22113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5027" name="Text Box 19"/>
          <p:cNvSpPr txBox="1">
            <a:spLocks noChangeArrowheads="1"/>
          </p:cNvSpPr>
          <p:nvPr/>
        </p:nvSpPr>
        <p:spPr bwMode="auto">
          <a:xfrm>
            <a:off x="4016375" y="2659063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tx1"/>
                </a:solidFill>
                <a:effectLst/>
              </a:rPr>
              <a:t>- or -</a:t>
            </a:r>
          </a:p>
        </p:txBody>
      </p:sp>
      <p:pic>
        <p:nvPicPr>
          <p:cNvPr id="1195028" name="Picture 20" descr="sectionQUIZ_BAR copy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</p:spPr>
      </p:pic>
      <p:sp>
        <p:nvSpPr>
          <p:cNvPr id="1195029" name="Text Box 21"/>
          <p:cNvSpPr txBox="1">
            <a:spLocks noChangeArrowheads="1"/>
          </p:cNvSpPr>
          <p:nvPr/>
        </p:nvSpPr>
        <p:spPr bwMode="auto">
          <a:xfrm>
            <a:off x="1152525" y="2276475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Continue to:</a:t>
            </a:r>
          </a:p>
        </p:txBody>
      </p:sp>
      <p:sp>
        <p:nvSpPr>
          <p:cNvPr id="1195030" name="Text Box 22"/>
          <p:cNvSpPr txBox="1">
            <a:spLocks noChangeArrowheads="1"/>
          </p:cNvSpPr>
          <p:nvPr/>
        </p:nvSpPr>
        <p:spPr bwMode="auto">
          <a:xfrm>
            <a:off x="5286375" y="22733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Click to Launch:</a:t>
            </a:r>
          </a:p>
        </p:txBody>
      </p:sp>
      <p:sp>
        <p:nvSpPr>
          <p:cNvPr id="119503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5032" name="Rectangle 24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91822063-73F0-4377-A2E7-7804DF3C8941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509588" algn="l" rtl="0" fontAlgn="base"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625475" algn="l" rtl="0" fontAlgn="base"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</a:defRPr>
      </a:lvl3pPr>
      <a:lvl4pPr marL="1371600" indent="-457200" algn="l" rtl="0" fontAlgn="base">
        <a:spcBef>
          <a:spcPct val="0"/>
        </a:spcBef>
        <a:spcAft>
          <a:spcPct val="50000"/>
        </a:spcAft>
        <a:buAutoNum type="alphaLcPeriod"/>
        <a:defRPr sz="2400">
          <a:solidFill>
            <a:schemeClr val="tx1"/>
          </a:solidFill>
          <a:latin typeface="+mn-lt"/>
          <a:ea typeface="+mn-ea"/>
        </a:defRPr>
      </a:lvl4pPr>
      <a:lvl5pPr marL="34051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8623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3195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7767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233988" indent="-609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082" name="Picture 2" descr="bio section ope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2100" cy="6883400"/>
          </a:xfrm>
          <a:prstGeom prst="rect">
            <a:avLst/>
          </a:prstGeom>
          <a:noFill/>
        </p:spPr>
      </p:pic>
      <p:sp>
        <p:nvSpPr>
          <p:cNvPr id="1198083" name="Rectangle 3"/>
          <p:cNvSpPr>
            <a:spLocks noChangeArrowheads="1"/>
          </p:cNvSpPr>
          <p:nvPr/>
        </p:nvSpPr>
        <p:spPr bwMode="auto">
          <a:xfrm>
            <a:off x="-14288" y="20638"/>
            <a:ext cx="3840163" cy="195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026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98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1198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1325" y="6183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198088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  <a:tabLst>
                <a:tab pos="808038" algn="l"/>
                <a:tab pos="1311275" algn="l"/>
                <a:tab pos="1651000" algn="l"/>
              </a:tabLs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1198089" name="Picture 9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1198090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1198091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1198092" name="Rectangle 12"/>
          <p:cNvSpPr>
            <a:spLocks noChangeArrowheads="1"/>
          </p:cNvSpPr>
          <p:nvPr/>
        </p:nvSpPr>
        <p:spPr bwMode="auto">
          <a:xfrm>
            <a:off x="0" y="0"/>
            <a:ext cx="9158288" cy="333375"/>
          </a:xfrm>
          <a:prstGeom prst="rect">
            <a:avLst/>
          </a:prstGeom>
          <a:solidFill>
            <a:srgbClr val="2C2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>
              <a:solidFill>
                <a:schemeClr val="tx1"/>
              </a:solidFill>
              <a:effectLst/>
            </a:endParaRPr>
          </a:p>
        </p:txBody>
      </p:sp>
      <p:pic>
        <p:nvPicPr>
          <p:cNvPr id="1198097" name="Picture 17" descr="sectionQUIZ_BAR cop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4900613" cy="771525"/>
          </a:xfrm>
          <a:prstGeom prst="rect">
            <a:avLst/>
          </a:prstGeom>
          <a:noFill/>
        </p:spPr>
      </p:pic>
      <p:sp>
        <p:nvSpPr>
          <p:cNvPr id="11980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4288" y="-504825"/>
            <a:ext cx="10699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099" name="Rectangle 19"/>
          <p:cNvSpPr>
            <a:spLocks noChangeArrowheads="1"/>
          </p:cNvSpPr>
          <p:nvPr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E022E1CB-D75A-4434-A627-0DD6526CF6F7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625475" indent="-7938"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2pPr>
      <a:lvl3pPr marL="1195388" indent="-449263" algn="l" rtl="0" fontAlgn="base">
        <a:spcBef>
          <a:spcPct val="0"/>
        </a:spcBef>
        <a:spcAft>
          <a:spcPct val="50000"/>
        </a:spcAft>
        <a:buAutoNum type="alphaLcPeriod"/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2765425" indent="-1454150" algn="l" rtl="0" fontAlgn="base">
        <a:spcBef>
          <a:spcPct val="0"/>
        </a:spcBef>
        <a:spcAft>
          <a:spcPct val="50000"/>
        </a:spcAft>
        <a:tabLst>
          <a:tab pos="808038" algn="l"/>
          <a:tab pos="1311275" algn="l"/>
          <a:tab pos="1651000" algn="l"/>
        </a:tabLst>
        <a:defRPr sz="2400">
          <a:solidFill>
            <a:schemeClr val="tx1"/>
          </a:solidFill>
          <a:latin typeface="+mn-lt"/>
          <a:ea typeface="+mn-ea"/>
        </a:defRPr>
      </a:lvl4pPr>
      <a:lvl5pPr marL="34893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39465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44037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48609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5318125" indent="-609600" algn="l" rtl="0" fontAlgn="base">
        <a:spcBef>
          <a:spcPct val="20000"/>
        </a:spcBef>
        <a:spcAft>
          <a:spcPct val="0"/>
        </a:spcAft>
        <a:tabLst>
          <a:tab pos="808038" algn="l"/>
          <a:tab pos="1311275" algn="l"/>
          <a:tab pos="1651000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2" name="Picture 20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8709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0"/>
              </a:spcBef>
              <a:spcAft>
                <a:spcPct val="75000"/>
              </a:spcAft>
              <a:tabLst>
                <a:tab pos="1828800" algn="l"/>
              </a:tabLs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64529" name="Picture 17" descr="arrow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0" name="Picture 18" descr="ke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00" y="2397125"/>
            <a:ext cx="671513" cy="433388"/>
          </a:xfrm>
          <a:prstGeom prst="rect">
            <a:avLst/>
          </a:prstGeom>
          <a:noFill/>
        </p:spPr>
      </p:pic>
      <p:sp>
        <p:nvSpPr>
          <p:cNvPr id="6453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64533" name="Picture 21" descr="logo_ph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C8F113FE-AF04-4732-91E0-3BEA7D15EECC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100000"/>
        </a:spcBef>
        <a:spcAft>
          <a:spcPct val="75000"/>
        </a:spcAft>
        <a:tabLst>
          <a:tab pos="18288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206500" algn="l" rtl="0" fontAlgn="base">
        <a:spcBef>
          <a:spcPct val="100000"/>
        </a:spcBef>
        <a:spcAft>
          <a:spcPct val="25000"/>
        </a:spcAft>
        <a:tabLst>
          <a:tab pos="1828800" algn="l"/>
        </a:tabLst>
        <a:defRPr sz="2800" b="1">
          <a:solidFill>
            <a:srgbClr val="006400"/>
          </a:solidFill>
          <a:latin typeface="+mn-lt"/>
          <a:ea typeface="+mn-ea"/>
        </a:defRPr>
      </a:lvl2pPr>
      <a:lvl3pPr marL="1557338" indent="-236538" algn="l" rtl="0" fontAlgn="base">
        <a:spcBef>
          <a:spcPct val="0"/>
        </a:spcBef>
        <a:spcAft>
          <a:spcPct val="25000"/>
        </a:spcAft>
        <a:buSzPct val="125000"/>
        <a:buChar char="•"/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1671638" algn="l" rtl="0" fontAlgn="base">
        <a:spcBef>
          <a:spcPct val="0"/>
        </a:spcBef>
        <a:spcAft>
          <a:spcPct val="25000"/>
        </a:spcAft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24653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5pPr>
      <a:lvl6pPr marL="29225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6pPr>
      <a:lvl7pPr marL="33797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7pPr>
      <a:lvl8pPr marL="38369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8pPr>
      <a:lvl9pPr marL="42941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80" name="Picture 28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458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8709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8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58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58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58761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0"/>
              </a:spcBef>
              <a:spcAft>
                <a:spcPct val="75000"/>
              </a:spcAft>
              <a:tabLst>
                <a:tab pos="1828800" algn="l"/>
              </a:tabLs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458763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458770" name="Picture 18" descr="k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2300" y="2400300"/>
            <a:ext cx="673100" cy="434975"/>
          </a:xfrm>
          <a:prstGeom prst="rect">
            <a:avLst/>
          </a:prstGeom>
          <a:noFill/>
        </p:spPr>
      </p:pic>
      <p:pic>
        <p:nvPicPr>
          <p:cNvPr id="458781" name="Picture 29" descr="logo_ph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458783" name="Rectangle 31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6CB2D39B-0F6D-4908-AD2A-02DFF43813AD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458784" name="Rectangle 32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458785" name="Picture 33" descr="arrow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8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100000"/>
        </a:spcBef>
        <a:spcAft>
          <a:spcPct val="75000"/>
        </a:spcAft>
        <a:tabLst>
          <a:tab pos="1828800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206500" algn="l" rtl="0" fontAlgn="base">
        <a:spcBef>
          <a:spcPct val="100000"/>
        </a:spcBef>
        <a:spcAft>
          <a:spcPct val="25000"/>
        </a:spcAft>
        <a:tabLst>
          <a:tab pos="1828800" algn="l"/>
        </a:tabLst>
        <a:defRPr sz="2800" b="1">
          <a:solidFill>
            <a:schemeClr val="tx1"/>
          </a:solidFill>
          <a:latin typeface="+mn-lt"/>
          <a:ea typeface="+mn-ea"/>
        </a:defRPr>
      </a:lvl2pPr>
      <a:lvl3pPr marL="1557338" indent="-236538" algn="l" rtl="0" fontAlgn="base">
        <a:spcBef>
          <a:spcPct val="0"/>
        </a:spcBef>
        <a:spcAft>
          <a:spcPct val="25000"/>
        </a:spcAft>
        <a:buSzPct val="125000"/>
        <a:buChar char="•"/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1671638" algn="l" rtl="0" fontAlgn="base">
        <a:spcBef>
          <a:spcPct val="0"/>
        </a:spcBef>
        <a:spcAft>
          <a:spcPct val="25000"/>
        </a:spcAft>
        <a:tabLst>
          <a:tab pos="1828800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24653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5pPr>
      <a:lvl6pPr marL="29225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6pPr>
      <a:lvl7pPr marL="33797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7pPr>
      <a:lvl8pPr marL="38369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8pPr>
      <a:lvl9pPr marL="4294188" indent="-228600" algn="l" rtl="0" fontAlgn="base">
        <a:spcBef>
          <a:spcPct val="0"/>
        </a:spcBef>
        <a:spcAft>
          <a:spcPct val="5000"/>
        </a:spcAft>
        <a:buChar char="»"/>
        <a:tabLst>
          <a:tab pos="1828800" algn="l"/>
        </a:tabLst>
        <a:defRPr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19" name="Picture 19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2304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5471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2304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  <a:tabLst>
                <a:tab pos="1255713" algn="l"/>
              </a:tabLs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230420" name="Picture 20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230421" name="Rectangle 21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90F46E1B-2DFC-4A21-A4D5-8DCD6DE9DC15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230422" name="Rectangle 22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230423" name="Picture 23" descr="arro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2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tabLst>
          <a:tab pos="1255713" algn="l"/>
        </a:tabLs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tabLst>
          <a:tab pos="1255713" algn="l"/>
        </a:tabLst>
        <a:defRPr sz="2800" b="1">
          <a:solidFill>
            <a:srgbClr val="006400"/>
          </a:solidFill>
          <a:latin typeface="+mn-lt"/>
          <a:ea typeface="+mn-ea"/>
        </a:defRPr>
      </a:lvl2pPr>
      <a:lvl3pPr marL="287338" indent="4763" algn="l" rtl="0" fontAlgn="base">
        <a:spcBef>
          <a:spcPct val="25000"/>
        </a:spcBef>
        <a:spcAft>
          <a:spcPct val="40000"/>
        </a:spcAft>
        <a:buFont typeface="Arial" charset="0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25000"/>
        </a:spcBef>
        <a:spcAft>
          <a:spcPct val="40000"/>
        </a:spcAft>
        <a:buSzPct val="125000"/>
        <a:buChar char="•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25000"/>
        </a:spcBef>
        <a:spcAft>
          <a:spcPct val="40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25000"/>
        </a:spcBef>
        <a:spcAft>
          <a:spcPct val="40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25000"/>
        </a:spcBef>
        <a:spcAft>
          <a:spcPct val="40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25000"/>
        </a:spcBef>
        <a:spcAft>
          <a:spcPct val="40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25000"/>
        </a:spcBef>
        <a:spcAft>
          <a:spcPct val="40000"/>
        </a:spcAft>
        <a:buSzPct val="125000"/>
        <a:buFont typeface="Wingdings" pitchFamily="1" charset="2"/>
        <a:tabLst>
          <a:tab pos="1255713" algn="l"/>
        </a:tabLs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5730" name="Picture 2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585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5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857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85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585738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585739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585745" name="Picture 17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585746" name="Rectangle 18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DC346D07-2193-4F79-8118-13CD90EAACFF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585747" name="Rectangle 19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585748" name="Picture 20" descr="arro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57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>
          <a:solidFill>
            <a:schemeClr val="tx1"/>
          </a:solidFill>
          <a:latin typeface="+mn-lt"/>
          <a:ea typeface="+mn-ea"/>
        </a:defRPr>
      </a:lvl2pPr>
      <a:lvl3pPr marL="577850" indent="-236538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923925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0890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5pPr>
      <a:lvl6pPr marL="15462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6pPr>
      <a:lvl7pPr marL="20034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7pPr>
      <a:lvl8pPr marL="24606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8pPr>
      <a:lvl9pPr marL="2917825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62" name="Picture 2" descr="outine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6041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1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041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604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604170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604171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604177" name="Picture 17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pic>
        <p:nvPicPr>
          <p:cNvPr id="604179" name="Picture 19" descr="Process_art_ARROWS cop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11113"/>
            <a:ext cx="666750" cy="701676"/>
          </a:xfrm>
          <a:prstGeom prst="rect">
            <a:avLst/>
          </a:prstGeom>
          <a:noFill/>
        </p:spPr>
      </p:pic>
      <p:sp>
        <p:nvSpPr>
          <p:cNvPr id="604180" name="Rectangle 20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1310C85B-4D69-4C51-A04B-E462F2AB6894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604181" name="Rectangle 21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604182" name="Picture 22" descr="arrow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400050" algn="l" rtl="0" fontAlgn="base">
        <a:spcBef>
          <a:spcPct val="35000"/>
        </a:spcBef>
        <a:spcAft>
          <a:spcPct val="25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3" name="Picture 23" descr="active_ar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4608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46080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460811" name="Rectangle 11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460821" name="Picture 21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460824" name="Rectangle 24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657EB7A4-B5C5-4C6B-9F19-96949A329F29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460825" name="Rectangle 25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460826" name="Picture 26" descr="arro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400050" algn="l" rtl="0" fontAlgn="base">
        <a:spcBef>
          <a:spcPct val="35000"/>
        </a:spcBef>
        <a:spcAft>
          <a:spcPct val="25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075" name="Picture 19" descr="Activit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570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7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57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57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557066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557067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557073" name="Picture 17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557076" name="Rectangle 20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94FDFD66-9C3C-4CBC-936B-6F78D7164003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  <p:sp>
        <p:nvSpPr>
          <p:cNvPr id="557077" name="Rectangle 21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557078" name="Picture 22" descr="arro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79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400050" algn="l" rtl="0" fontAlgn="base">
        <a:spcBef>
          <a:spcPct val="35000"/>
        </a:spcBef>
        <a:spcAft>
          <a:spcPct val="25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8099" name="Picture 19" descr="mov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580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095375"/>
            <a:ext cx="86423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8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785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558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65786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2"/>
                </a:solidFill>
                <a:effectLst/>
                <a:ea typeface="+mn-ea"/>
              </a:defRPr>
            </a:lvl1pPr>
          </a:lstStyle>
          <a:p>
            <a:r>
              <a:rPr lang="en-US"/>
              <a:t>Copyright Pearson Prentice Hall</a:t>
            </a:r>
          </a:p>
        </p:txBody>
      </p:sp>
      <p:sp>
        <p:nvSpPr>
          <p:cNvPr id="558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94400" y="6188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ea typeface="+mn-ea"/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55808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50000"/>
              </a:spcAft>
            </a:pPr>
            <a:endParaRPr lang="en-US" sz="3200">
              <a:solidFill>
                <a:srgbClr val="000080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558090" name="Rectangle 10"/>
          <p:cNvSpPr>
            <a:spLocks noChangeArrowheads="1"/>
          </p:cNvSpPr>
          <p:nvPr/>
        </p:nvSpPr>
        <p:spPr bwMode="auto">
          <a:xfrm>
            <a:off x="609600" y="63849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000" b="0">
              <a:effectLst/>
              <a:ea typeface="ＭＳ Ｐゴシック" pitchFamily="1" charset="-128"/>
            </a:endParaRPr>
          </a:p>
        </p:txBody>
      </p:sp>
      <p:sp>
        <p:nvSpPr>
          <p:cNvPr id="558091" name="Text Box 11"/>
          <p:cNvSpPr txBox="1"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pic>
        <p:nvPicPr>
          <p:cNvPr id="558097" name="Picture 17" descr="logo_ph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1925" y="6267450"/>
            <a:ext cx="588963" cy="446088"/>
          </a:xfrm>
          <a:prstGeom prst="rect">
            <a:avLst/>
          </a:prstGeom>
          <a:noFill/>
        </p:spPr>
      </p:pic>
      <p:sp>
        <p:nvSpPr>
          <p:cNvPr id="558101" name="Rectangle 21"/>
          <p:cNvSpPr>
            <a:spLocks noChangeArrowheads="1"/>
          </p:cNvSpPr>
          <p:nvPr userDrawn="1"/>
        </p:nvSpPr>
        <p:spPr bwMode="auto">
          <a:xfrm>
            <a:off x="1776413" y="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</a:rPr>
              <a:t>8-1 Energy and Life</a:t>
            </a:r>
          </a:p>
        </p:txBody>
      </p:sp>
      <p:pic>
        <p:nvPicPr>
          <p:cNvPr id="558102" name="Picture 22" descr="arro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087813" y="100013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10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464050" y="0"/>
            <a:ext cx="407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8104" name="Rectangle 24"/>
          <p:cNvSpPr>
            <a:spLocks noChangeArrowheads="1"/>
          </p:cNvSpPr>
          <p:nvPr userDrawn="1"/>
        </p:nvSpPr>
        <p:spPr bwMode="auto">
          <a:xfrm>
            <a:off x="6816725" y="5967413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>
                <a:effectLst/>
                <a:ea typeface="ＭＳ Ｐゴシック" pitchFamily="1" charset="-128"/>
              </a:rPr>
              <a:t>Slide </a:t>
            </a:r>
          </a:p>
          <a:p>
            <a:pPr algn="r"/>
            <a:fld id="{AC974BA6-62EF-4715-9F39-5CC14D9B1D47}" type="slidenum">
              <a:rPr lang="en-US" sz="1200">
                <a:effectLst/>
                <a:ea typeface="ＭＳ Ｐゴシック" pitchFamily="1" charset="-128"/>
              </a:rPr>
              <a:pPr algn="r"/>
              <a:t>‹#›</a:t>
            </a:fld>
            <a:r>
              <a:rPr lang="en-US" sz="1200">
                <a:effectLst/>
                <a:ea typeface="ＭＳ Ｐゴシック" pitchFamily="1" charset="-128"/>
              </a:rPr>
              <a:t> of 20</a:t>
            </a:r>
            <a:endParaRPr lang="en-US" sz="1400">
              <a:effectLst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80"/>
          </a:solidFill>
          <a:latin typeface="Arial" charset="0"/>
          <a:ea typeface="ＭＳ Ｐゴシック" pitchFamily="1" charset="-128"/>
        </a:defRPr>
      </a:lvl9pPr>
    </p:titleStyle>
    <p:bodyStyle>
      <a:lvl1pPr algn="l" rtl="0" fontAlgn="base">
        <a:spcBef>
          <a:spcPct val="0"/>
        </a:spcBef>
        <a:spcAft>
          <a:spcPct val="50000"/>
        </a:spcAft>
        <a:defRPr sz="3200" b="1">
          <a:solidFill>
            <a:srgbClr val="000080"/>
          </a:solidFill>
          <a:latin typeface="+mn-lt"/>
          <a:ea typeface="+mn-ea"/>
          <a:cs typeface="+mn-cs"/>
        </a:defRPr>
      </a:lvl1pPr>
      <a:lvl2pPr marL="114300" algn="l" rtl="0" fontAlgn="base">
        <a:lnSpc>
          <a:spcPct val="85000"/>
        </a:lnSpc>
        <a:spcBef>
          <a:spcPct val="0"/>
        </a:spcBef>
        <a:spcAft>
          <a:spcPct val="50000"/>
        </a:spcAft>
        <a:defRPr sz="2800" b="1">
          <a:solidFill>
            <a:srgbClr val="006400"/>
          </a:solidFill>
          <a:latin typeface="+mn-lt"/>
          <a:ea typeface="+mn-ea"/>
        </a:defRPr>
      </a:lvl2pPr>
      <a:lvl3pPr marL="400050" algn="l" rtl="0" fontAlgn="base">
        <a:spcBef>
          <a:spcPct val="35000"/>
        </a:spcBef>
        <a:spcAft>
          <a:spcPct val="25000"/>
        </a:spcAft>
        <a:buFont typeface="Arial" charset="0"/>
        <a:defRPr sz="2800">
          <a:solidFill>
            <a:schemeClr val="tx1"/>
          </a:solidFill>
          <a:latin typeface="+mn-lt"/>
          <a:ea typeface="+mn-ea"/>
        </a:defRPr>
      </a:lvl3pPr>
      <a:lvl4pPr marL="914400" indent="-231775" algn="l" rtl="0" fontAlgn="base">
        <a:spcBef>
          <a:spcPct val="35000"/>
        </a:spcBef>
        <a:spcAft>
          <a:spcPct val="25000"/>
        </a:spcAft>
        <a:buSzPct val="125000"/>
        <a:buChar char="•"/>
        <a:defRPr sz="2800">
          <a:solidFill>
            <a:schemeClr val="tx1"/>
          </a:solidFill>
          <a:latin typeface="+mn-lt"/>
          <a:ea typeface="+mn-ea"/>
        </a:defRPr>
      </a:lvl4pPr>
      <a:lvl5pPr marL="12525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5pPr>
      <a:lvl6pPr marL="17097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6pPr>
      <a:lvl7pPr marL="21669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7pPr>
      <a:lvl8pPr marL="26241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8pPr>
      <a:lvl9pPr marL="3081338" indent="3175" algn="l" rtl="0" fontAlgn="base">
        <a:spcBef>
          <a:spcPct val="35000"/>
        </a:spcBef>
        <a:spcAft>
          <a:spcPct val="25000"/>
        </a:spcAft>
        <a:buSzPct val="125000"/>
        <a:buFont typeface="Wingdings" pitchFamily="1" charset="2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Resources/ch08_sectn01_quiz.qtb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4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esources/Movies/vaatpfor.m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48640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27213" y="0"/>
            <a:ext cx="6402387" cy="1870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>
                <a:solidFill>
                  <a:srgbClr val="990000"/>
                </a:solidFill>
              </a:rPr>
              <a:t>8-1 Energy and Life</a:t>
            </a:r>
          </a:p>
        </p:txBody>
      </p:sp>
      <p:pic>
        <p:nvPicPr>
          <p:cNvPr id="486411" name="Picture 11" descr="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5825" y="887413"/>
            <a:ext cx="4722813" cy="566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Releasing Energy</a:t>
            </a:r>
          </a:p>
          <a:p>
            <a:pPr lvl="2"/>
            <a:r>
              <a:rPr lang="en-US"/>
              <a:t>Energy stored in ATP is released by breaking the chemical bond between the second and third phosphates.</a:t>
            </a:r>
          </a:p>
          <a:p>
            <a:pPr lvl="2"/>
            <a:endParaRPr lang="en-US"/>
          </a:p>
          <a:p>
            <a:pPr lvl="1"/>
            <a:endParaRPr lang="en-US"/>
          </a:p>
        </p:txBody>
      </p:sp>
      <p:pic>
        <p:nvPicPr>
          <p:cNvPr id="1270788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0238" y="3305175"/>
            <a:ext cx="5441950" cy="3048000"/>
          </a:xfrm>
          <a:prstGeom prst="rect">
            <a:avLst/>
          </a:prstGeom>
          <a:noFill/>
        </p:spPr>
      </p:pic>
      <p:sp>
        <p:nvSpPr>
          <p:cNvPr id="1270791" name="Line 7"/>
          <p:cNvSpPr>
            <a:spLocks noChangeShapeType="1"/>
          </p:cNvSpPr>
          <p:nvPr/>
        </p:nvSpPr>
        <p:spPr bwMode="auto">
          <a:xfrm flipH="1">
            <a:off x="6551613" y="4184650"/>
            <a:ext cx="17462" cy="808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70793" name="Oval 9"/>
          <p:cNvSpPr>
            <a:spLocks noChangeArrowheads="1"/>
          </p:cNvSpPr>
          <p:nvPr/>
        </p:nvSpPr>
        <p:spPr bwMode="auto">
          <a:xfrm>
            <a:off x="6650038" y="4975225"/>
            <a:ext cx="441325" cy="396875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effectLst/>
              </a:rPr>
              <a:t>P</a:t>
            </a:r>
          </a:p>
        </p:txBody>
      </p:sp>
      <p:sp>
        <p:nvSpPr>
          <p:cNvPr id="1270794" name="Line 10"/>
          <p:cNvSpPr>
            <a:spLocks noChangeShapeType="1"/>
          </p:cNvSpPr>
          <p:nvPr/>
        </p:nvSpPr>
        <p:spPr bwMode="auto">
          <a:xfrm flipH="1" flipV="1">
            <a:off x="6553200" y="5268913"/>
            <a:ext cx="3175" cy="741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70796" name="Rectangle 12"/>
          <p:cNvSpPr>
            <a:spLocks noChangeArrowheads="1"/>
          </p:cNvSpPr>
          <p:nvPr/>
        </p:nvSpPr>
        <p:spPr bwMode="auto">
          <a:xfrm>
            <a:off x="6472238" y="5094288"/>
            <a:ext cx="247650" cy="144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70799" name="Text Box 15"/>
          <p:cNvSpPr txBox="1">
            <a:spLocks noChangeArrowheads="1"/>
          </p:cNvSpPr>
          <p:nvPr/>
        </p:nvSpPr>
        <p:spPr bwMode="auto">
          <a:xfrm>
            <a:off x="1930400" y="5722938"/>
            <a:ext cx="127793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ADP</a:t>
            </a:r>
          </a:p>
        </p:txBody>
      </p:sp>
      <p:sp>
        <p:nvSpPr>
          <p:cNvPr id="1270800" name="Text Box 16"/>
          <p:cNvSpPr txBox="1">
            <a:spLocks noChangeArrowheads="1"/>
          </p:cNvSpPr>
          <p:nvPr/>
        </p:nvSpPr>
        <p:spPr bwMode="auto">
          <a:xfrm>
            <a:off x="4913313" y="3508375"/>
            <a:ext cx="2801937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2 Phosphate groups</a:t>
            </a:r>
          </a:p>
        </p:txBody>
      </p:sp>
      <p:sp>
        <p:nvSpPr>
          <p:cNvPr id="1270803" name="Rectangle 19"/>
          <p:cNvSpPr>
            <a:spLocks noChangeArrowheads="1"/>
          </p:cNvSpPr>
          <p:nvPr/>
        </p:nvSpPr>
        <p:spPr bwMode="auto">
          <a:xfrm>
            <a:off x="6646863" y="4929188"/>
            <a:ext cx="557212" cy="479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70797" name="Picture 13" descr="at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0338" y="4822825"/>
            <a:ext cx="957262" cy="69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7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7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270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1441 0.0 " pathEditMode="relative" ptsTypes="AA">
                                      <p:cBhvr>
                                        <p:cTn id="25" dur="1000" fill="hold"/>
                                        <p:tgtEl>
                                          <p:spTgt spid="1270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791" grpId="0" animBg="1"/>
      <p:bldP spid="1270793" grpId="0" animBg="1"/>
      <p:bldP spid="1270793" grpId="1" animBg="1"/>
      <p:bldP spid="1270794" grpId="0" animBg="1"/>
      <p:bldP spid="1270796" grpId="0" animBg="1"/>
      <p:bldP spid="1270799" grpId="0" animBg="1"/>
      <p:bldP spid="1270800" grpId="0" animBg="1"/>
      <p:bldP spid="12708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41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41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r>
              <a:rPr lang="en-US"/>
              <a:t>What is the role of ATP in cellular activities?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r>
              <a:rPr lang="en-US"/>
              <a:t>  The energy from ATP is needed for many cellular activities, including active transport across cell membranes, protein synthesis and muscle contraction.</a:t>
            </a:r>
          </a:p>
          <a:p>
            <a:pPr lvl="3">
              <a:spcBef>
                <a:spcPct val="75000"/>
              </a:spcBef>
              <a:spcAft>
                <a:spcPct val="65000"/>
              </a:spcAft>
              <a:buFontTx/>
              <a:buNone/>
            </a:pPr>
            <a:r>
              <a:rPr lang="en-US" b="1"/>
              <a:t>  ATP’s characteristics make it exceptionally useful as the basic energy source of all cells.</a:t>
            </a:r>
          </a:p>
          <a:p>
            <a:endParaRPr lang="en-US"/>
          </a:p>
        </p:txBody>
      </p:sp>
      <p:pic>
        <p:nvPicPr>
          <p:cNvPr id="1258500" name="Picture 4" descr="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8" y="3378200"/>
            <a:ext cx="673100" cy="43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9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Biochemical Energy</a:t>
            </a:r>
          </a:p>
        </p:txBody>
      </p:sp>
      <p:sp>
        <p:nvSpPr>
          <p:cNvPr id="1259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Biochemical Energy</a:t>
            </a:r>
          </a:p>
          <a:p>
            <a:pPr lvl="2"/>
            <a:r>
              <a:rPr lang="en-US"/>
              <a:t>Most cells have only a small amount of ATP, because it is not a good way to store large amounts of energy.</a:t>
            </a:r>
          </a:p>
          <a:p>
            <a:pPr lvl="2"/>
            <a:r>
              <a:rPr lang="en-US"/>
              <a:t>Cells can regenerate ATP from ADP as needed by using the energy in foods like glucose.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196036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251450" y="2609850"/>
            <a:ext cx="24876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199118" name="Rectangle 14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19911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Organisms that make their own food are called</a:t>
            </a:r>
          </a:p>
          <a:p>
            <a:pPr lvl="2"/>
            <a:r>
              <a:rPr lang="en-US"/>
              <a:t>autotrophs.</a:t>
            </a:r>
          </a:p>
          <a:p>
            <a:pPr lvl="2"/>
            <a:r>
              <a:rPr lang="en-US"/>
              <a:t>heterotrophs.	</a:t>
            </a:r>
          </a:p>
          <a:p>
            <a:pPr lvl="2"/>
            <a:r>
              <a:rPr lang="en-US"/>
              <a:t>decomposers.	</a:t>
            </a:r>
          </a:p>
          <a:p>
            <a:pPr lvl="2"/>
            <a:r>
              <a:rPr lang="en-US"/>
              <a:t>consumers.</a:t>
            </a:r>
          </a:p>
        </p:txBody>
      </p:sp>
      <p:pic>
        <p:nvPicPr>
          <p:cNvPr id="1199109" name="Picture 5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1092200"/>
            <a:ext cx="561975" cy="501650"/>
          </a:xfrm>
          <a:prstGeom prst="rect">
            <a:avLst/>
          </a:prstGeom>
          <a:noFill/>
        </p:spPr>
      </p:pic>
      <p:pic>
        <p:nvPicPr>
          <p:cNvPr id="1199110" name="Picture 6" descr="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075" y="1792288"/>
            <a:ext cx="582613" cy="519112"/>
          </a:xfrm>
          <a:prstGeom prst="rect">
            <a:avLst/>
          </a:prstGeom>
          <a:noFill/>
        </p:spPr>
      </p:pic>
      <p:sp>
        <p:nvSpPr>
          <p:cNvPr id="1199115" name="Rectangle 11"/>
          <p:cNvSpPr>
            <a:spLocks noChangeArrowheads="1"/>
          </p:cNvSpPr>
          <p:nvPr/>
        </p:nvSpPr>
        <p:spPr bwMode="auto">
          <a:xfrm>
            <a:off x="906463" y="1828800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01163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2011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Most autotrophs obtain their energy from</a:t>
            </a:r>
          </a:p>
          <a:p>
            <a:pPr lvl="2"/>
            <a:r>
              <a:rPr lang="en-US"/>
              <a:t>chemicals in the environment.	</a:t>
            </a:r>
          </a:p>
          <a:p>
            <a:pPr lvl="2"/>
            <a:r>
              <a:rPr lang="en-US"/>
              <a:t>sunlight.	</a:t>
            </a:r>
          </a:p>
          <a:p>
            <a:pPr lvl="2"/>
            <a:r>
              <a:rPr lang="en-US"/>
              <a:t>carbon dioxide in the air.	</a:t>
            </a:r>
          </a:p>
          <a:p>
            <a:pPr lvl="2"/>
            <a:r>
              <a:rPr lang="en-US"/>
              <a:t>other producers.</a:t>
            </a:r>
          </a:p>
        </p:txBody>
      </p:sp>
      <p:sp>
        <p:nvSpPr>
          <p:cNvPr id="1201156" name="Rectangle 4"/>
          <p:cNvSpPr>
            <a:spLocks noChangeArrowheads="1"/>
          </p:cNvSpPr>
          <p:nvPr/>
        </p:nvSpPr>
        <p:spPr bwMode="auto">
          <a:xfrm>
            <a:off x="935038" y="2438400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01157" name="Picture 5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" y="2347913"/>
            <a:ext cx="582613" cy="519112"/>
          </a:xfrm>
          <a:prstGeom prst="rect">
            <a:avLst/>
          </a:prstGeom>
          <a:noFill/>
        </p:spPr>
      </p:pic>
      <p:pic>
        <p:nvPicPr>
          <p:cNvPr id="1201158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1087438"/>
            <a:ext cx="585788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11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03211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20321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How is energy released from ATP?</a:t>
            </a:r>
          </a:p>
          <a:p>
            <a:pPr lvl="2"/>
            <a:r>
              <a:rPr lang="en-US"/>
              <a:t>A phosphate is added.	</a:t>
            </a:r>
          </a:p>
          <a:p>
            <a:pPr lvl="2"/>
            <a:r>
              <a:rPr lang="en-US"/>
              <a:t>An adenine is added.	</a:t>
            </a:r>
          </a:p>
          <a:p>
            <a:pPr lvl="2"/>
            <a:r>
              <a:rPr lang="en-US"/>
              <a:t>A phosphate is removed.	</a:t>
            </a:r>
          </a:p>
          <a:p>
            <a:pPr lvl="2"/>
            <a:r>
              <a:rPr lang="en-US"/>
              <a:t>A ribose is removed.	</a:t>
            </a:r>
          </a:p>
          <a:p>
            <a:pPr lvl="1"/>
            <a:endParaRPr lang="en-US"/>
          </a:p>
        </p:txBody>
      </p:sp>
      <p:sp>
        <p:nvSpPr>
          <p:cNvPr id="1203204" name="Rectangle 4"/>
          <p:cNvSpPr>
            <a:spLocks noChangeArrowheads="1"/>
          </p:cNvSpPr>
          <p:nvPr/>
        </p:nvSpPr>
        <p:spPr bwMode="auto">
          <a:xfrm>
            <a:off x="935038" y="3086100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03205" name="Picture 5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488" y="3040063"/>
            <a:ext cx="582612" cy="519112"/>
          </a:xfrm>
          <a:prstGeom prst="rect">
            <a:avLst/>
          </a:prstGeom>
          <a:noFill/>
        </p:spPr>
      </p:pic>
      <p:pic>
        <p:nvPicPr>
          <p:cNvPr id="1203206" name="Picture 6" descr="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05261" name="Rectangle 13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2052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7646988" cy="5481638"/>
          </a:xfrm>
        </p:spPr>
        <p:txBody>
          <a:bodyPr/>
          <a:lstStyle/>
          <a:p>
            <a:pPr lvl="1"/>
            <a:r>
              <a:rPr lang="en-US"/>
              <a:t>How is it possible for most cells to function with only a small amount of ATP?</a:t>
            </a:r>
          </a:p>
          <a:p>
            <a:pPr lvl="2"/>
            <a:r>
              <a:rPr lang="en-US"/>
              <a:t>Cells do not require ATP for energy.	</a:t>
            </a:r>
          </a:p>
          <a:p>
            <a:pPr lvl="2"/>
            <a:r>
              <a:rPr lang="en-US"/>
              <a:t>ATP can be quickly regenerated from ADP and P.</a:t>
            </a:r>
          </a:p>
          <a:p>
            <a:pPr lvl="2"/>
            <a:r>
              <a:rPr lang="en-US"/>
              <a:t>Cells use very small amounts of energy.	</a:t>
            </a:r>
          </a:p>
          <a:p>
            <a:pPr lvl="2"/>
            <a:r>
              <a:rPr lang="en-US"/>
              <a:t>ATP stores large amounts of energy.</a:t>
            </a:r>
          </a:p>
          <a:p>
            <a:pPr lvl="1"/>
            <a:endParaRPr lang="en-US"/>
          </a:p>
        </p:txBody>
      </p:sp>
      <p:pic>
        <p:nvPicPr>
          <p:cNvPr id="1205254" name="Picture 6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</p:spPr>
      </p:pic>
      <p:sp>
        <p:nvSpPr>
          <p:cNvPr id="1205255" name="Rectangle 7"/>
          <p:cNvSpPr>
            <a:spLocks noChangeArrowheads="1"/>
          </p:cNvSpPr>
          <p:nvPr/>
        </p:nvSpPr>
        <p:spPr bwMode="auto">
          <a:xfrm>
            <a:off x="949325" y="2871788"/>
            <a:ext cx="7991475" cy="808037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05256" name="Picture 8" descr="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363" y="2840038"/>
            <a:ext cx="601662" cy="519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52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07307" name="Rectangle 11"/>
          <p:cNvSpPr>
            <a:spLocks noGrp="1" noChangeArrowheads="1"/>
          </p:cNvSpPr>
          <p:nvPr>
            <p:ph type="title"/>
          </p:nvPr>
        </p:nvSpPr>
        <p:spPr>
          <a:xfrm>
            <a:off x="14288" y="165100"/>
            <a:ext cx="1069975" cy="427038"/>
          </a:xfrm>
        </p:spPr>
        <p:txBody>
          <a:bodyPr/>
          <a:lstStyle/>
          <a:p>
            <a:r>
              <a:rPr lang="en-US"/>
              <a:t>8-1</a:t>
            </a:r>
          </a:p>
        </p:txBody>
      </p:sp>
      <p:sp>
        <p:nvSpPr>
          <p:cNvPr id="120730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Compared to the energy stored in a molecule of glucose, ATP stores</a:t>
            </a:r>
          </a:p>
          <a:p>
            <a:pPr lvl="2"/>
            <a:r>
              <a:rPr lang="en-US"/>
              <a:t>much more energy.	</a:t>
            </a:r>
          </a:p>
          <a:p>
            <a:pPr lvl="2"/>
            <a:r>
              <a:rPr lang="en-US"/>
              <a:t>much less energy.	</a:t>
            </a:r>
          </a:p>
          <a:p>
            <a:pPr lvl="2"/>
            <a:r>
              <a:rPr lang="en-US"/>
              <a:t>about the same amount of energy.	</a:t>
            </a:r>
          </a:p>
          <a:p>
            <a:pPr lvl="2"/>
            <a:r>
              <a:rPr lang="en-US"/>
              <a:t>more energy sometimes and less at others.	</a:t>
            </a:r>
          </a:p>
        </p:txBody>
      </p:sp>
      <p:sp>
        <p:nvSpPr>
          <p:cNvPr id="1207300" name="Rectangle 4"/>
          <p:cNvSpPr>
            <a:spLocks noChangeArrowheads="1"/>
          </p:cNvSpPr>
          <p:nvPr/>
        </p:nvSpPr>
        <p:spPr bwMode="auto">
          <a:xfrm>
            <a:off x="949325" y="2873375"/>
            <a:ext cx="7731125" cy="450850"/>
          </a:xfrm>
          <a:prstGeom prst="rect">
            <a:avLst/>
          </a:prstGeom>
          <a:solidFill>
            <a:srgbClr val="00CC00">
              <a:alpha val="2800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207301" name="Picture 5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825750"/>
            <a:ext cx="582613" cy="519113"/>
          </a:xfrm>
          <a:prstGeom prst="rect">
            <a:avLst/>
          </a:prstGeom>
          <a:noFill/>
        </p:spPr>
      </p:pic>
      <p:pic>
        <p:nvPicPr>
          <p:cNvPr id="1207302" name="Picture 6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1087438"/>
            <a:ext cx="585787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175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Autotrophs and Heterotrophs</a:t>
            </a:r>
          </a:p>
        </p:txBody>
      </p:sp>
      <p:sp>
        <p:nvSpPr>
          <p:cNvPr id="12175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0">
                <a:solidFill>
                  <a:schemeClr val="tx1"/>
                </a:solidFill>
              </a:rPr>
              <a:t>Living things need energy to survive.</a:t>
            </a:r>
          </a:p>
          <a:p>
            <a:pPr lvl="1"/>
            <a:r>
              <a:rPr lang="en-US" b="0">
                <a:solidFill>
                  <a:schemeClr val="tx1"/>
                </a:solidFill>
              </a:rPr>
              <a:t>This energy comes from food. The energy in most food comes from the sun.</a:t>
            </a:r>
          </a:p>
          <a:p>
            <a:pPr lvl="1"/>
            <a:r>
              <a:rPr lang="en-US"/>
              <a:t>Where do plants get the energy they need to produce food?</a:t>
            </a:r>
          </a:p>
        </p:txBody>
      </p:sp>
      <p:pic>
        <p:nvPicPr>
          <p:cNvPr id="1217546" name="Picture 10" descr="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3435350"/>
            <a:ext cx="673100" cy="434975"/>
          </a:xfrm>
          <a:prstGeom prst="rect">
            <a:avLst/>
          </a:prstGeom>
          <a:noFill/>
        </p:spPr>
      </p:pic>
      <p:sp>
        <p:nvSpPr>
          <p:cNvPr id="1217547" name="Rectangle 11"/>
          <p:cNvSpPr>
            <a:spLocks noChangeArrowheads="1"/>
          </p:cNvSpPr>
          <p:nvPr/>
        </p:nvSpPr>
        <p:spPr bwMode="auto">
          <a:xfrm>
            <a:off x="457200" y="2297113"/>
            <a:ext cx="914400" cy="604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24175"/>
            <a:ext cx="9144000" cy="609600"/>
          </a:xfrm>
          <a:noFill/>
        </p:spPr>
        <p:txBody>
          <a:bodyPr/>
          <a:lstStyle/>
          <a:p>
            <a:r>
              <a:rPr lang="en-US"/>
              <a:t>END OF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2574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Autotrophs and Heterotrophs</a:t>
            </a:r>
          </a:p>
        </p:txBody>
      </p:sp>
      <p:sp>
        <p:nvSpPr>
          <p:cNvPr id="122574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008938" cy="4619625"/>
          </a:xfrm>
        </p:spPr>
        <p:txBody>
          <a:bodyPr/>
          <a:lstStyle/>
          <a:p>
            <a:r>
              <a:rPr lang="en-US"/>
              <a:t>Autotrophs and Heterotrophs</a:t>
            </a:r>
          </a:p>
          <a:p>
            <a:pPr lvl="1"/>
            <a:r>
              <a:rPr lang="en-US"/>
              <a:t>Plants and some other types of organisms are able to use light energy from the sun to produce food.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Autotrophs and Heterotrophs</a:t>
            </a:r>
          </a:p>
        </p:txBody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Organisms, such as plants, which make their own food, are called </a:t>
            </a:r>
            <a:r>
              <a:rPr lang="en-US" b="1"/>
              <a:t>autotrophs</a:t>
            </a:r>
            <a:r>
              <a:rPr lang="en-US"/>
              <a:t>.</a:t>
            </a:r>
          </a:p>
          <a:p>
            <a:pPr lvl="2"/>
            <a:r>
              <a:rPr lang="en-US"/>
              <a:t>Organisms, such as animals, that must obtain energy from the foods they consume are </a:t>
            </a:r>
            <a:r>
              <a:rPr lang="en-US" b="1"/>
              <a:t>heterotrophs.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32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329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Chemical Energy and ATP </a:t>
            </a:r>
          </a:p>
          <a:p>
            <a:pPr lvl="2"/>
            <a:r>
              <a:rPr lang="en-US"/>
              <a:t>Energy comes in many forms including light, heat, and electricity. </a:t>
            </a:r>
          </a:p>
          <a:p>
            <a:pPr lvl="2"/>
            <a:r>
              <a:rPr lang="en-US"/>
              <a:t>Energy can be stored in chemical compounds,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349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3495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An important chemical compound that cells use to store and release energy is </a:t>
            </a:r>
            <a:r>
              <a:rPr lang="en-US" b="1"/>
              <a:t>adenosine triphosphate</a:t>
            </a:r>
            <a:r>
              <a:rPr lang="en-US"/>
              <a:t>, abbreviated </a:t>
            </a:r>
            <a:r>
              <a:rPr lang="en-US" b="1"/>
              <a:t>ATP</a:t>
            </a:r>
            <a:r>
              <a:rPr lang="en-US"/>
              <a:t>.</a:t>
            </a:r>
          </a:p>
          <a:p>
            <a:pPr lvl="2"/>
            <a:r>
              <a:rPr lang="en-US"/>
              <a:t>ATP is used by all types of cells as their basic energy source.</a:t>
            </a:r>
          </a:p>
        </p:txBody>
      </p:sp>
      <p:sp>
        <p:nvSpPr>
          <p:cNvPr id="1234954" name="Rectangle 10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0"/>
            <a:ext cx="192881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0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50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Aft>
                <a:spcPct val="25000"/>
              </a:spcAft>
            </a:pPr>
            <a:r>
              <a:rPr lang="en-US"/>
              <a:t>ATP consists of:</a:t>
            </a:r>
          </a:p>
          <a:p>
            <a:pPr lvl="3">
              <a:spcAft>
                <a:spcPct val="25000"/>
              </a:spcAft>
            </a:pPr>
            <a:r>
              <a:rPr lang="en-US"/>
              <a:t>adenine</a:t>
            </a:r>
          </a:p>
          <a:p>
            <a:pPr lvl="3">
              <a:spcAft>
                <a:spcPct val="25000"/>
              </a:spcAft>
            </a:pPr>
            <a:r>
              <a:rPr lang="en-US"/>
              <a:t>ribose (a 5-carbon sugar)</a:t>
            </a:r>
          </a:p>
          <a:p>
            <a:pPr lvl="3">
              <a:spcAft>
                <a:spcPct val="25000"/>
              </a:spcAft>
            </a:pPr>
            <a:r>
              <a:rPr lang="en-US"/>
              <a:t>3 phosphate groups</a:t>
            </a:r>
          </a:p>
        </p:txBody>
      </p:sp>
      <p:pic>
        <p:nvPicPr>
          <p:cNvPr id="1250310" name="Picture 6" descr="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3" t="26750" b="16760"/>
          <a:stretch>
            <a:fillRect/>
          </a:stretch>
        </p:blipFill>
        <p:spPr bwMode="auto">
          <a:xfrm>
            <a:off x="1587500" y="4322763"/>
            <a:ext cx="6553200" cy="2300287"/>
          </a:xfrm>
          <a:prstGeom prst="rect">
            <a:avLst/>
          </a:prstGeom>
          <a:noFill/>
        </p:spPr>
      </p:pic>
      <p:sp>
        <p:nvSpPr>
          <p:cNvPr id="1250311" name="Rectangle 7"/>
          <p:cNvSpPr>
            <a:spLocks noChangeArrowheads="1"/>
          </p:cNvSpPr>
          <p:nvPr/>
        </p:nvSpPr>
        <p:spPr bwMode="auto">
          <a:xfrm>
            <a:off x="1728788" y="3930650"/>
            <a:ext cx="1262062" cy="465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Adenine</a:t>
            </a:r>
          </a:p>
        </p:txBody>
      </p:sp>
      <p:sp>
        <p:nvSpPr>
          <p:cNvPr id="1250312" name="Rectangle 8"/>
          <p:cNvSpPr>
            <a:spLocks noChangeArrowheads="1"/>
          </p:cNvSpPr>
          <p:nvPr/>
        </p:nvSpPr>
        <p:spPr bwMode="auto">
          <a:xfrm>
            <a:off x="1601788" y="6137275"/>
            <a:ext cx="987425" cy="481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ATP</a:t>
            </a:r>
          </a:p>
        </p:txBody>
      </p:sp>
      <p:sp>
        <p:nvSpPr>
          <p:cNvPr id="1250315" name="Rectangle 11"/>
          <p:cNvSpPr>
            <a:spLocks noChangeArrowheads="1"/>
          </p:cNvSpPr>
          <p:nvPr/>
        </p:nvSpPr>
        <p:spPr bwMode="auto">
          <a:xfrm>
            <a:off x="3616325" y="3930650"/>
            <a:ext cx="1262063" cy="377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Ribose</a:t>
            </a:r>
          </a:p>
        </p:txBody>
      </p:sp>
      <p:sp>
        <p:nvSpPr>
          <p:cNvPr id="1250318" name="Rectangle 14"/>
          <p:cNvSpPr>
            <a:spLocks noChangeArrowheads="1"/>
          </p:cNvSpPr>
          <p:nvPr/>
        </p:nvSpPr>
        <p:spPr bwMode="auto">
          <a:xfrm>
            <a:off x="5421313" y="3930650"/>
            <a:ext cx="2190750" cy="50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3 Phosphate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/>
              <a:t>The three phosphate groups are the key to ATP's ability to store and release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5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Energy and ATP</a:t>
            </a:r>
          </a:p>
        </p:txBody>
      </p:sp>
      <p:sp>
        <p:nvSpPr>
          <p:cNvPr id="1254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3050" y="904875"/>
            <a:ext cx="8547100" cy="4848225"/>
          </a:xfrm>
        </p:spPr>
        <p:txBody>
          <a:bodyPr/>
          <a:lstStyle/>
          <a:p>
            <a:pPr lvl="1"/>
            <a:r>
              <a:rPr lang="en-US"/>
              <a:t>Storing Energy</a:t>
            </a:r>
          </a:p>
          <a:p>
            <a:pPr lvl="2"/>
            <a:r>
              <a:rPr lang="en-US"/>
              <a:t>ADP has two phosphate groups instead of three.</a:t>
            </a:r>
          </a:p>
          <a:p>
            <a:pPr lvl="2"/>
            <a:r>
              <a:rPr lang="en-US"/>
              <a:t>A cell can store small amounts of energy by adding a phosphate group to ADP.</a:t>
            </a:r>
          </a:p>
        </p:txBody>
      </p:sp>
      <p:pic>
        <p:nvPicPr>
          <p:cNvPr id="1254406" name="Picture 6" descr="sb4751a0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b="49869"/>
          <a:stretch>
            <a:fillRect/>
          </a:stretch>
        </p:blipFill>
        <p:spPr bwMode="auto">
          <a:xfrm>
            <a:off x="773113" y="3403600"/>
            <a:ext cx="6716712" cy="1439863"/>
          </a:xfrm>
          <a:prstGeom prst="rect">
            <a:avLst/>
          </a:prstGeom>
          <a:noFill/>
        </p:spPr>
      </p:pic>
      <p:sp>
        <p:nvSpPr>
          <p:cNvPr id="1254408" name="Rectangle 8"/>
          <p:cNvSpPr>
            <a:spLocks noChangeArrowheads="1"/>
          </p:cNvSpPr>
          <p:nvPr/>
        </p:nvSpPr>
        <p:spPr bwMode="auto">
          <a:xfrm>
            <a:off x="1931988" y="3584575"/>
            <a:ext cx="711200" cy="422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ADP</a:t>
            </a:r>
          </a:p>
        </p:txBody>
      </p:sp>
      <p:sp>
        <p:nvSpPr>
          <p:cNvPr id="1254409" name="Rectangle 9"/>
          <p:cNvSpPr>
            <a:spLocks noChangeArrowheads="1"/>
          </p:cNvSpPr>
          <p:nvPr/>
        </p:nvSpPr>
        <p:spPr bwMode="auto">
          <a:xfrm>
            <a:off x="5614988" y="3454400"/>
            <a:ext cx="711200" cy="422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ATP</a:t>
            </a:r>
          </a:p>
        </p:txBody>
      </p:sp>
      <p:sp>
        <p:nvSpPr>
          <p:cNvPr id="1254411" name="Rectangle 11"/>
          <p:cNvSpPr>
            <a:spLocks noChangeArrowheads="1"/>
          </p:cNvSpPr>
          <p:nvPr/>
        </p:nvSpPr>
        <p:spPr bwMode="auto">
          <a:xfrm>
            <a:off x="4064000" y="4348163"/>
            <a:ext cx="593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4412" name="Rectangle 12"/>
          <p:cNvSpPr>
            <a:spLocks noChangeArrowheads="1"/>
          </p:cNvSpPr>
          <p:nvPr/>
        </p:nvSpPr>
        <p:spPr bwMode="auto">
          <a:xfrm>
            <a:off x="3913188" y="4357688"/>
            <a:ext cx="877887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54413" name="Rectangle 13"/>
          <p:cNvSpPr>
            <a:spLocks noChangeArrowheads="1"/>
          </p:cNvSpPr>
          <p:nvPr/>
        </p:nvSpPr>
        <p:spPr bwMode="auto">
          <a:xfrm>
            <a:off x="3910013" y="4514850"/>
            <a:ext cx="854075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54410" name="Rectangle 10"/>
          <p:cNvSpPr>
            <a:spLocks noChangeArrowheads="1"/>
          </p:cNvSpPr>
          <p:nvPr/>
        </p:nvSpPr>
        <p:spPr bwMode="auto">
          <a:xfrm>
            <a:off x="3929063" y="4083050"/>
            <a:ext cx="7842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Energy</a:t>
            </a:r>
          </a:p>
        </p:txBody>
      </p:sp>
      <p:sp>
        <p:nvSpPr>
          <p:cNvPr id="1254414" name="Rectangle 14"/>
          <p:cNvSpPr>
            <a:spLocks noChangeArrowheads="1"/>
          </p:cNvSpPr>
          <p:nvPr/>
        </p:nvSpPr>
        <p:spPr bwMode="auto">
          <a:xfrm>
            <a:off x="3908425" y="4608513"/>
            <a:ext cx="828675" cy="481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Energy</a:t>
            </a:r>
          </a:p>
        </p:txBody>
      </p:sp>
      <p:sp>
        <p:nvSpPr>
          <p:cNvPr id="1254415" name="Rectangle 15"/>
          <p:cNvSpPr>
            <a:spLocks noChangeArrowheads="1"/>
          </p:cNvSpPr>
          <p:nvPr/>
        </p:nvSpPr>
        <p:spPr bwMode="auto">
          <a:xfrm>
            <a:off x="2584450" y="5467350"/>
            <a:ext cx="106045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Partially</a:t>
            </a:r>
            <a:br>
              <a:rPr lang="en-US" sz="1800">
                <a:solidFill>
                  <a:schemeClr val="tx1"/>
                </a:solidFill>
                <a:effectLst/>
              </a:rPr>
            </a:br>
            <a:r>
              <a:rPr lang="en-US" sz="1800">
                <a:solidFill>
                  <a:schemeClr val="tx1"/>
                </a:solidFill>
                <a:effectLst/>
              </a:rPr>
              <a:t>charged </a:t>
            </a:r>
            <a:br>
              <a:rPr lang="en-US" sz="1800">
                <a:solidFill>
                  <a:schemeClr val="tx1"/>
                </a:solidFill>
                <a:effectLst/>
              </a:rPr>
            </a:br>
            <a:r>
              <a:rPr lang="en-US" sz="1800">
                <a:solidFill>
                  <a:schemeClr val="tx1"/>
                </a:solidFill>
                <a:effectLst/>
              </a:rPr>
              <a:t>battery</a:t>
            </a:r>
          </a:p>
        </p:txBody>
      </p:sp>
      <p:pic>
        <p:nvPicPr>
          <p:cNvPr id="1254424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7163" y="5376863"/>
            <a:ext cx="8509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54416" name="Rectangle 16"/>
          <p:cNvSpPr>
            <a:spLocks noChangeArrowheads="1"/>
          </p:cNvSpPr>
          <p:nvPr/>
        </p:nvSpPr>
        <p:spPr bwMode="auto">
          <a:xfrm>
            <a:off x="4244975" y="5414963"/>
            <a:ext cx="1060450" cy="1030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Fully</a:t>
            </a:r>
            <a:br>
              <a:rPr lang="en-US" sz="1800">
                <a:solidFill>
                  <a:schemeClr val="tx1"/>
                </a:solidFill>
                <a:effectLst/>
              </a:rPr>
            </a:br>
            <a:r>
              <a:rPr lang="en-US" sz="1800">
                <a:solidFill>
                  <a:schemeClr val="tx1"/>
                </a:solidFill>
                <a:effectLst/>
              </a:rPr>
              <a:t>charged </a:t>
            </a:r>
            <a:br>
              <a:rPr lang="en-US" sz="1800">
                <a:solidFill>
                  <a:schemeClr val="tx1"/>
                </a:solidFill>
                <a:effectLst/>
              </a:rPr>
            </a:br>
            <a:r>
              <a:rPr lang="en-US" sz="1800">
                <a:solidFill>
                  <a:schemeClr val="tx1"/>
                </a:solidFill>
                <a:effectLst/>
              </a:rPr>
              <a:t>battery</a:t>
            </a:r>
          </a:p>
        </p:txBody>
      </p:sp>
      <p:sp>
        <p:nvSpPr>
          <p:cNvPr id="1254421" name="Line 21"/>
          <p:cNvSpPr>
            <a:spLocks noChangeShapeType="1"/>
          </p:cNvSpPr>
          <p:nvPr/>
        </p:nvSpPr>
        <p:spPr bwMode="auto">
          <a:xfrm>
            <a:off x="4003675" y="46053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54422" name="Line 22"/>
          <p:cNvSpPr>
            <a:spLocks noChangeShapeType="1"/>
          </p:cNvSpPr>
          <p:nvPr/>
        </p:nvSpPr>
        <p:spPr bwMode="auto">
          <a:xfrm>
            <a:off x="3903663" y="4538663"/>
            <a:ext cx="1216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54423" name="Line 23"/>
          <p:cNvSpPr>
            <a:spLocks noChangeShapeType="1"/>
          </p:cNvSpPr>
          <p:nvPr/>
        </p:nvSpPr>
        <p:spPr bwMode="auto">
          <a:xfrm>
            <a:off x="3902075" y="5002213"/>
            <a:ext cx="1233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1254428" name="Picture 28" descr="sb4751a04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18929" t="51022" r="74612" b="8286"/>
          <a:stretch>
            <a:fillRect/>
          </a:stretch>
        </p:blipFill>
        <p:spPr bwMode="auto">
          <a:xfrm>
            <a:off x="1920875" y="5356225"/>
            <a:ext cx="457200" cy="12319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54429" name="Rectangle 29"/>
          <p:cNvSpPr>
            <a:spLocks noChangeArrowheads="1"/>
          </p:cNvSpPr>
          <p:nvPr/>
        </p:nvSpPr>
        <p:spPr bwMode="auto">
          <a:xfrm>
            <a:off x="3465513" y="4332288"/>
            <a:ext cx="95250" cy="16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aseline="-25000">
                <a:solidFill>
                  <a:schemeClr val="tx1"/>
                </a:solidFill>
                <a:effectLst/>
              </a:rPr>
              <a:t>+</a:t>
            </a:r>
          </a:p>
        </p:txBody>
      </p:sp>
      <p:sp>
        <p:nvSpPr>
          <p:cNvPr id="1254430" name="Rectangle 30"/>
          <p:cNvSpPr>
            <a:spLocks noChangeArrowheads="1"/>
          </p:cNvSpPr>
          <p:nvPr/>
        </p:nvSpPr>
        <p:spPr bwMode="auto">
          <a:xfrm>
            <a:off x="1895475" y="4872038"/>
            <a:ext cx="711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Adenosine Diphosphate </a:t>
            </a:r>
            <a:br>
              <a:rPr lang="en-US" sz="1800">
                <a:solidFill>
                  <a:schemeClr val="tx1"/>
                </a:solidFill>
                <a:effectLst/>
              </a:rPr>
            </a:br>
            <a:r>
              <a:rPr lang="en-US" sz="1800">
                <a:solidFill>
                  <a:schemeClr val="tx1"/>
                </a:solidFill>
                <a:effectLst/>
              </a:rPr>
              <a:t>(ADP) + Phosphate</a:t>
            </a:r>
          </a:p>
        </p:txBody>
      </p:sp>
      <p:sp>
        <p:nvSpPr>
          <p:cNvPr id="1254431" name="Rectangle 31"/>
          <p:cNvSpPr>
            <a:spLocks noChangeArrowheads="1"/>
          </p:cNvSpPr>
          <p:nvPr/>
        </p:nvSpPr>
        <p:spPr bwMode="auto">
          <a:xfrm>
            <a:off x="6557963" y="4741863"/>
            <a:ext cx="711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effectLst/>
              </a:rPr>
              <a:t>Adenosine Triphosphate (ATP)</a:t>
            </a:r>
          </a:p>
        </p:txBody>
      </p:sp>
      <p:sp>
        <p:nvSpPr>
          <p:cNvPr id="1254417" name="Rectangle 17"/>
          <p:cNvSpPr>
            <a:spLocks noChangeArrowheads="1"/>
          </p:cNvSpPr>
          <p:nvPr/>
        </p:nvSpPr>
        <p:spPr bwMode="auto">
          <a:xfrm>
            <a:off x="3868738" y="4225925"/>
            <a:ext cx="1373187" cy="925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54432" name="Line 32"/>
          <p:cNvSpPr>
            <a:spLocks noChangeShapeType="1"/>
          </p:cNvSpPr>
          <p:nvPr/>
        </p:nvSpPr>
        <p:spPr bwMode="auto">
          <a:xfrm flipH="1">
            <a:off x="2238375" y="5895975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54433" name="Freeform 33"/>
          <p:cNvSpPr>
            <a:spLocks/>
          </p:cNvSpPr>
          <p:nvPr/>
        </p:nvSpPr>
        <p:spPr bwMode="auto">
          <a:xfrm>
            <a:off x="4076700" y="3441700"/>
            <a:ext cx="4648200" cy="3200400"/>
          </a:xfrm>
          <a:custGeom>
            <a:avLst/>
            <a:gdLst/>
            <a:ahLst/>
            <a:cxnLst>
              <a:cxn ang="0">
                <a:pos x="1472" y="2016"/>
              </a:cxn>
              <a:cxn ang="0">
                <a:pos x="904" y="2016"/>
              </a:cxn>
              <a:cxn ang="0">
                <a:pos x="704" y="1848"/>
              </a:cxn>
              <a:cxn ang="0">
                <a:pos x="0" y="1848"/>
              </a:cxn>
              <a:cxn ang="0">
                <a:pos x="16" y="1336"/>
              </a:cxn>
              <a:cxn ang="0">
                <a:pos x="872" y="1336"/>
              </a:cxn>
              <a:cxn ang="0">
                <a:pos x="864" y="1032"/>
              </a:cxn>
              <a:cxn ang="0">
                <a:pos x="720" y="1040"/>
              </a:cxn>
              <a:cxn ang="0">
                <a:pos x="752" y="864"/>
              </a:cxn>
              <a:cxn ang="0">
                <a:pos x="992" y="872"/>
              </a:cxn>
              <a:cxn ang="0">
                <a:pos x="904" y="808"/>
              </a:cxn>
              <a:cxn ang="0">
                <a:pos x="768" y="536"/>
              </a:cxn>
              <a:cxn ang="0">
                <a:pos x="640" y="472"/>
              </a:cxn>
              <a:cxn ang="0">
                <a:pos x="576" y="456"/>
              </a:cxn>
              <a:cxn ang="0">
                <a:pos x="504" y="496"/>
              </a:cxn>
              <a:cxn ang="0">
                <a:pos x="416" y="520"/>
              </a:cxn>
              <a:cxn ang="0">
                <a:pos x="232" y="352"/>
              </a:cxn>
              <a:cxn ang="0">
                <a:pos x="272" y="168"/>
              </a:cxn>
              <a:cxn ang="0">
                <a:pos x="848" y="88"/>
              </a:cxn>
              <a:cxn ang="0">
                <a:pos x="888" y="0"/>
              </a:cxn>
              <a:cxn ang="0">
                <a:pos x="1976" y="64"/>
              </a:cxn>
              <a:cxn ang="0">
                <a:pos x="2080" y="640"/>
              </a:cxn>
              <a:cxn ang="0">
                <a:pos x="2928" y="720"/>
              </a:cxn>
              <a:cxn ang="0">
                <a:pos x="2880" y="1088"/>
              </a:cxn>
              <a:cxn ang="0">
                <a:pos x="1600" y="1720"/>
              </a:cxn>
              <a:cxn ang="0">
                <a:pos x="1472" y="2016"/>
              </a:cxn>
            </a:cxnLst>
            <a:rect l="0" t="0" r="r" b="b"/>
            <a:pathLst>
              <a:path w="2928" h="2016">
                <a:moveTo>
                  <a:pt x="1472" y="2016"/>
                </a:moveTo>
                <a:lnTo>
                  <a:pt x="904" y="2016"/>
                </a:lnTo>
                <a:lnTo>
                  <a:pt x="704" y="1848"/>
                </a:lnTo>
                <a:lnTo>
                  <a:pt x="0" y="1848"/>
                </a:lnTo>
                <a:lnTo>
                  <a:pt x="16" y="1336"/>
                </a:lnTo>
                <a:lnTo>
                  <a:pt x="872" y="1336"/>
                </a:lnTo>
                <a:lnTo>
                  <a:pt x="864" y="1032"/>
                </a:lnTo>
                <a:lnTo>
                  <a:pt x="720" y="1040"/>
                </a:lnTo>
                <a:lnTo>
                  <a:pt x="752" y="864"/>
                </a:lnTo>
                <a:lnTo>
                  <a:pt x="992" y="872"/>
                </a:lnTo>
                <a:lnTo>
                  <a:pt x="904" y="808"/>
                </a:lnTo>
                <a:lnTo>
                  <a:pt x="768" y="536"/>
                </a:lnTo>
                <a:lnTo>
                  <a:pt x="640" y="472"/>
                </a:lnTo>
                <a:lnTo>
                  <a:pt x="576" y="456"/>
                </a:lnTo>
                <a:lnTo>
                  <a:pt x="504" y="496"/>
                </a:lnTo>
                <a:lnTo>
                  <a:pt x="416" y="520"/>
                </a:lnTo>
                <a:lnTo>
                  <a:pt x="232" y="352"/>
                </a:lnTo>
                <a:lnTo>
                  <a:pt x="272" y="168"/>
                </a:lnTo>
                <a:lnTo>
                  <a:pt x="848" y="88"/>
                </a:lnTo>
                <a:lnTo>
                  <a:pt x="888" y="0"/>
                </a:lnTo>
                <a:lnTo>
                  <a:pt x="1976" y="64"/>
                </a:lnTo>
                <a:lnTo>
                  <a:pt x="2080" y="640"/>
                </a:lnTo>
                <a:lnTo>
                  <a:pt x="2928" y="720"/>
                </a:lnTo>
                <a:lnTo>
                  <a:pt x="2880" y="1088"/>
                </a:lnTo>
                <a:lnTo>
                  <a:pt x="1600" y="1720"/>
                </a:lnTo>
                <a:lnTo>
                  <a:pt x="1472" y="2016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1254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17" grpId="0" animBg="1"/>
      <p:bldP spid="1254433" grpId="0" animBg="1"/>
    </p:bldLst>
  </p:timing>
</p:sld>
</file>

<file path=ppt/theme/theme1.xml><?xml version="1.0" encoding="utf-8"?>
<a:theme xmlns:a="http://schemas.openxmlformats.org/drawingml/2006/main" name="BIO3b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b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IO3a_Quiz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Quiz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Qu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Qu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Qu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IO3a_END">
  <a:themeElements>
    <a:clrScheme name="BIO3a_EN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BIO3a_EN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EN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EN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EN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ioQuiz_6-27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Quiz_6-2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Quiz_6-2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Quiz_6-2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Quiz_6-2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BIO3a_Quiz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IO3a_Quiz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BIO3a_Qu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IO3a_Qu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IO3a_Qu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O3a_Key Concept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Key Concep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Key Conce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O3a_Key Concept_2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Key Concept_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Key Concept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Key Concept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Key Concept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IO3a_OUTLINE_HEADER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HEADE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OUTLINE_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IO3a_Outline_NO_HEAD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_NO_HEA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Outline_NO_HE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_NO_HE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_NO_HE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IO3a_Outline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Outlin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Out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Out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Out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IO3a_Active_Art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Active_Ar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Active_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e_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e_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IO3a_Activity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Activit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Activ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Activ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Activ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IO3a_Movie">
  <a:themeElements>
    <a:clrScheme name="">
      <a:dk1>
        <a:srgbClr val="000000"/>
      </a:dk1>
      <a:lt1>
        <a:srgbClr val="FFFFFF"/>
      </a:lt1>
      <a:dk2>
        <a:srgbClr val="000000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O3a_Mov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IO3a_Mov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3a_Mov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3a_Mov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599</Words>
  <Application>Microsoft Office PowerPoint</Application>
  <PresentationFormat>On-screen Show (4:3)</PresentationFormat>
  <Paragraphs>132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BIO3b</vt:lpstr>
      <vt:lpstr>BIO3a_Key Concept</vt:lpstr>
      <vt:lpstr>BIO3a_Key Concept_2</vt:lpstr>
      <vt:lpstr>BIO3a_OUTLINE_HEADER</vt:lpstr>
      <vt:lpstr>BIO3a_Outline_NO_HEAD</vt:lpstr>
      <vt:lpstr>BIO3a_Outline</vt:lpstr>
      <vt:lpstr>BIO3a_Active_Art</vt:lpstr>
      <vt:lpstr>BIO3a_Activity</vt:lpstr>
      <vt:lpstr>BIO3a_Movie</vt:lpstr>
      <vt:lpstr>BIO3a_Quiz</vt:lpstr>
      <vt:lpstr>BIO3a_END</vt:lpstr>
      <vt:lpstr>BioQuiz_6-27</vt:lpstr>
      <vt:lpstr>1_BIO3a_Quiz</vt:lpstr>
      <vt:lpstr>8-1 Energy and Life</vt:lpstr>
      <vt:lpstr>Autotrophs and Heterotrophs</vt:lpstr>
      <vt:lpstr>Autotrophs and Heterotrophs</vt:lpstr>
      <vt:lpstr>Autotrophs and Heterotrophs</vt:lpstr>
      <vt:lpstr>Chemical Energy and ATP</vt:lpstr>
      <vt:lpstr>Chemical Energy and ATP</vt:lpstr>
      <vt:lpstr>Chemical Energy and ATP</vt:lpstr>
      <vt:lpstr>Chemical Energy and ATP</vt:lpstr>
      <vt:lpstr>Chemical Energy and ATP</vt:lpstr>
      <vt:lpstr>Chemical Energy and ATP</vt:lpstr>
      <vt:lpstr>Chemical Energy and ATP</vt:lpstr>
      <vt:lpstr>Chemical Energy and ATP</vt:lpstr>
      <vt:lpstr>Using Biochemical Energy</vt:lpstr>
      <vt:lpstr>8-1</vt:lpstr>
      <vt:lpstr>8-1</vt:lpstr>
      <vt:lpstr>8-1</vt:lpstr>
      <vt:lpstr>8-1</vt:lpstr>
      <vt:lpstr>8-1</vt:lpstr>
      <vt:lpstr>8-1</vt:lpstr>
      <vt:lpstr>END OF SECTION</vt:lpstr>
    </vt:vector>
  </TitlesOfParts>
  <Company>Laura Baselice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</dc:title>
  <dc:creator>Hendry, Grant K.  (ED16)</dc:creator>
  <cp:lastModifiedBy>Hendry, Grant K.  (ASD-N)</cp:lastModifiedBy>
  <cp:revision>14</cp:revision>
  <dcterms:modified xsi:type="dcterms:W3CDTF">2013-09-16T16:29:55Z</dcterms:modified>
</cp:coreProperties>
</file>